
<file path=[Content_Types].xml><?xml version="1.0" encoding="utf-8"?>
<Types xmlns="http://schemas.openxmlformats.org/package/2006/content-types">
  <Default Extension="gif" ContentType="image/gif"/>
  <Default Extension="glb" ContentType="model/gltf.binary"/>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0" r:id="rId5"/>
    <p:sldId id="282" r:id="rId6"/>
    <p:sldId id="283" r:id="rId7"/>
    <p:sldId id="284" r:id="rId8"/>
    <p:sldId id="285" r:id="rId9"/>
    <p:sldId id="306" r:id="rId10"/>
    <p:sldId id="307" r:id="rId11"/>
    <p:sldId id="308" r:id="rId12"/>
    <p:sldId id="317" r:id="rId13"/>
    <p:sldId id="309" r:id="rId14"/>
    <p:sldId id="310" r:id="rId15"/>
    <p:sldId id="311" r:id="rId16"/>
    <p:sldId id="312" r:id="rId17"/>
    <p:sldId id="313" r:id="rId18"/>
    <p:sldId id="314" r:id="rId19"/>
    <p:sldId id="315" r:id="rId20"/>
    <p:sldId id="316" r:id="rId21"/>
    <p:sldId id="303" r:id="rId22"/>
    <p:sldId id="293" r:id="rId23"/>
    <p:sldId id="304" r:id="rId24"/>
    <p:sldId id="30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E02B016-C743-43F4-9808-C47A02DB8183}">
          <p14:sldIdLst>
            <p14:sldId id="280"/>
            <p14:sldId id="282"/>
            <p14:sldId id="283"/>
            <p14:sldId id="284"/>
            <p14:sldId id="285"/>
            <p14:sldId id="306"/>
            <p14:sldId id="307"/>
            <p14:sldId id="308"/>
            <p14:sldId id="317"/>
            <p14:sldId id="309"/>
            <p14:sldId id="310"/>
            <p14:sldId id="311"/>
            <p14:sldId id="312"/>
            <p14:sldId id="313"/>
          </p14:sldIdLst>
        </p14:section>
        <p14:section name="Untitled Section" id="{324566C6-42F1-4D09-93A1-13A60B536A10}">
          <p14:sldIdLst>
            <p14:sldId id="314"/>
            <p14:sldId id="315"/>
            <p14:sldId id="316"/>
            <p14:sldId id="303"/>
            <p14:sldId id="293"/>
            <p14:sldId id="304"/>
            <p14:sldId id="30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p:scale>
          <a:sx n="74" d="100"/>
          <a:sy n="74" d="100"/>
        </p:scale>
        <p:origin x="3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Sunny%20Srivastava\Downloads\Zomato_Data_1%20Roopam%20project.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Sunny%20Srivastava\Downloads\Zomato_Data_1%20Roopam%20project.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[Zomato_Data_1 Roopam project.xlsx]Sheet6!PivotTable3</c:name>
    <c:fmtId val="-1"/>
  </c:pivotSource>
  <c:chart>
    <c:autoTitleDeleted val="0"/>
    <c:pivotFmts>
      <c:pivotFmt>
        <c:idx val="0"/>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Sheet6!$H$62</c:f>
              <c:strCache>
                <c:ptCount val="1"/>
                <c:pt idx="0">
                  <c:v>Count of RestaurantID</c:v>
                </c:pt>
              </c:strCache>
            </c:strRef>
          </c:tx>
          <c:spPr>
            <a:noFill/>
            <a:ln w="9525" cap="flat" cmpd="sng" algn="ctr">
              <a:solidFill>
                <a:schemeClr val="accent1"/>
              </a:solidFill>
              <a:miter lim="800000"/>
            </a:ln>
            <a:effectLst>
              <a:glow rad="63500">
                <a:schemeClr val="accent1">
                  <a:satMod val="175000"/>
                  <a:alpha val="25000"/>
                </a:schemeClr>
              </a:glow>
            </a:effectLst>
          </c:spPr>
          <c:invertIfNegative val="0"/>
          <c:cat>
            <c:strRef>
              <c:f>Sheet6!$G$63:$G$67</c:f>
              <c:strCache>
                <c:ptCount val="4"/>
                <c:pt idx="0">
                  <c:v>Bandung</c:v>
                </c:pt>
                <c:pt idx="1">
                  <c:v>Bogor</c:v>
                </c:pt>
                <c:pt idx="2">
                  <c:v>Jakarta</c:v>
                </c:pt>
                <c:pt idx="3">
                  <c:v>Tangerang</c:v>
                </c:pt>
              </c:strCache>
            </c:strRef>
          </c:cat>
          <c:val>
            <c:numRef>
              <c:f>Sheet6!$H$63:$H$67</c:f>
              <c:numCache>
                <c:formatCode>General</c:formatCode>
                <c:ptCount val="4"/>
                <c:pt idx="0">
                  <c:v>1</c:v>
                </c:pt>
                <c:pt idx="1">
                  <c:v>2</c:v>
                </c:pt>
                <c:pt idx="2">
                  <c:v>16</c:v>
                </c:pt>
                <c:pt idx="3">
                  <c:v>2</c:v>
                </c:pt>
              </c:numCache>
            </c:numRef>
          </c:val>
          <c:extLst>
            <c:ext xmlns:c16="http://schemas.microsoft.com/office/drawing/2014/chart" uri="{C3380CC4-5D6E-409C-BE32-E72D297353CC}">
              <c16:uniqueId val="{00000000-360F-458A-A1C7-1FB410FE629D}"/>
            </c:ext>
          </c:extLst>
        </c:ser>
        <c:ser>
          <c:idx val="1"/>
          <c:order val="1"/>
          <c:tx>
            <c:strRef>
              <c:f>Sheet6!$I$62</c:f>
              <c:strCache>
                <c:ptCount val="1"/>
                <c:pt idx="0">
                  <c:v>Average of Rating</c:v>
                </c:pt>
              </c:strCache>
            </c:strRef>
          </c:tx>
          <c:spPr>
            <a:noFill/>
            <a:ln w="9525" cap="flat" cmpd="sng" algn="ctr">
              <a:solidFill>
                <a:schemeClr val="accent2"/>
              </a:solidFill>
              <a:miter lim="800000"/>
            </a:ln>
            <a:effectLst>
              <a:glow rad="63500">
                <a:schemeClr val="accent2">
                  <a:satMod val="175000"/>
                  <a:alpha val="25000"/>
                </a:schemeClr>
              </a:glow>
            </a:effectLst>
          </c:spPr>
          <c:invertIfNegative val="0"/>
          <c:cat>
            <c:strRef>
              <c:f>Sheet6!$G$63:$G$67</c:f>
              <c:strCache>
                <c:ptCount val="4"/>
                <c:pt idx="0">
                  <c:v>Bandung</c:v>
                </c:pt>
                <c:pt idx="1">
                  <c:v>Bogor</c:v>
                </c:pt>
                <c:pt idx="2">
                  <c:v>Jakarta</c:v>
                </c:pt>
                <c:pt idx="3">
                  <c:v>Tangerang</c:v>
                </c:pt>
              </c:strCache>
            </c:strRef>
          </c:cat>
          <c:val>
            <c:numRef>
              <c:f>Sheet6!$I$63:$I$67</c:f>
              <c:numCache>
                <c:formatCode>General</c:formatCode>
                <c:ptCount val="4"/>
                <c:pt idx="0">
                  <c:v>4.2</c:v>
                </c:pt>
                <c:pt idx="1">
                  <c:v>3.85</c:v>
                </c:pt>
                <c:pt idx="2">
                  <c:v>4.3562500000000002</c:v>
                </c:pt>
                <c:pt idx="3">
                  <c:v>4.3000000000000007</c:v>
                </c:pt>
              </c:numCache>
            </c:numRef>
          </c:val>
          <c:extLst>
            <c:ext xmlns:c16="http://schemas.microsoft.com/office/drawing/2014/chart" uri="{C3380CC4-5D6E-409C-BE32-E72D297353CC}">
              <c16:uniqueId val="{00000001-360F-458A-A1C7-1FB410FE629D}"/>
            </c:ext>
          </c:extLst>
        </c:ser>
        <c:dLbls>
          <c:showLegendKey val="0"/>
          <c:showVal val="0"/>
          <c:showCatName val="0"/>
          <c:showSerName val="0"/>
          <c:showPercent val="0"/>
          <c:showBubbleSize val="0"/>
        </c:dLbls>
        <c:gapWidth val="182"/>
        <c:overlap val="-50"/>
        <c:axId val="1057329776"/>
        <c:axId val="1055768160"/>
      </c:barChart>
      <c:catAx>
        <c:axId val="1057329776"/>
        <c:scaling>
          <c:orientation val="minMax"/>
        </c:scaling>
        <c:delete val="0"/>
        <c:axPos val="l"/>
        <c:majorGridlines>
          <c:spPr>
            <a:ln w="9525" cap="flat" cmpd="sng" algn="ctr">
              <a:gradFill>
                <a:gsLst>
                  <a:gs pos="0">
                    <a:schemeClr val="dk1">
                      <a:lumMod val="65000"/>
                      <a:lumOff val="35000"/>
                    </a:schemeClr>
                  </a:gs>
                  <a:gs pos="100000">
                    <a:schemeClr val="dk1">
                      <a:lumMod val="75000"/>
                      <a:lumOff val="25000"/>
                    </a:schemeClr>
                  </a:gs>
                </a:gsLst>
                <a:lin ang="108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1055768160"/>
        <c:crosses val="autoZero"/>
        <c:auto val="1"/>
        <c:lblAlgn val="ctr"/>
        <c:lblOffset val="100"/>
        <c:noMultiLvlLbl val="0"/>
      </c:catAx>
      <c:valAx>
        <c:axId val="1055768160"/>
        <c:scaling>
          <c:orientation val="minMax"/>
        </c:scaling>
        <c:delete val="0"/>
        <c:axPos val="b"/>
        <c:majorGridlines>
          <c:spPr>
            <a:ln w="9525" cap="flat" cmpd="sng" algn="ctr">
              <a:gradFill>
                <a:gsLst>
                  <a:gs pos="0">
                    <a:schemeClr val="dk1">
                      <a:lumMod val="65000"/>
                      <a:lumOff val="35000"/>
                    </a:schemeClr>
                  </a:gs>
                  <a:gs pos="100000">
                    <a:schemeClr val="dk1">
                      <a:lumMod val="75000"/>
                      <a:lumOff val="25000"/>
                    </a:schemeClr>
                  </a:gs>
                </a:gsLst>
                <a:lin ang="108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105732977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[Zomato_Data_1 Roopam project.xlsx]Sheet6!PivotTable2</c:name>
    <c:fmtId val="-1"/>
  </c:pivotSource>
  <c:chart>
    <c:autoTitleDeleted val="0"/>
    <c:pivotFmts>
      <c:pivotFmt>
        <c:idx val="0"/>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9525" cap="flat" cmpd="sng" algn="ctr">
            <a:noFill/>
            <a:miter lim="800000"/>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953600403659492"/>
          <c:y val="8.5561497326203204E-2"/>
          <c:w val="0.42026583102070081"/>
          <c:h val="0.81712156301317951"/>
        </c:manualLayout>
      </c:layout>
      <c:barChart>
        <c:barDir val="bar"/>
        <c:grouping val="clustered"/>
        <c:varyColors val="0"/>
        <c:ser>
          <c:idx val="0"/>
          <c:order val="0"/>
          <c:tx>
            <c:strRef>
              <c:f>Sheet6!$H$53</c:f>
              <c:strCache>
                <c:ptCount val="1"/>
                <c:pt idx="0">
                  <c:v>Count of RestaurantID</c:v>
                </c:pt>
              </c:strCache>
            </c:strRef>
          </c:tx>
          <c:spPr>
            <a:noFill/>
            <a:ln w="9525" cap="flat" cmpd="sng" algn="ctr">
              <a:solidFill>
                <a:schemeClr val="accent1"/>
              </a:solidFill>
              <a:miter lim="800000"/>
            </a:ln>
            <a:effectLst>
              <a:glow rad="63500">
                <a:schemeClr val="accent1">
                  <a:satMod val="175000"/>
                  <a:alpha val="25000"/>
                </a:schemeClr>
              </a:glow>
            </a:effectLst>
          </c:spPr>
          <c:invertIfNegative val="0"/>
          <c:cat>
            <c:strRef>
              <c:f>Sheet6!$G$54:$G$57</c:f>
              <c:strCache>
                <c:ptCount val="3"/>
                <c:pt idx="0">
                  <c:v>Abu Dhabi</c:v>
                </c:pt>
                <c:pt idx="1">
                  <c:v>Dubai</c:v>
                </c:pt>
                <c:pt idx="2">
                  <c:v>Sharjah</c:v>
                </c:pt>
              </c:strCache>
            </c:strRef>
          </c:cat>
          <c:val>
            <c:numRef>
              <c:f>Sheet6!$H$54:$H$57</c:f>
              <c:numCache>
                <c:formatCode>General</c:formatCode>
                <c:ptCount val="3"/>
                <c:pt idx="0">
                  <c:v>20</c:v>
                </c:pt>
                <c:pt idx="1">
                  <c:v>20</c:v>
                </c:pt>
                <c:pt idx="2">
                  <c:v>20</c:v>
                </c:pt>
              </c:numCache>
            </c:numRef>
          </c:val>
          <c:extLst>
            <c:ext xmlns:c16="http://schemas.microsoft.com/office/drawing/2014/chart" uri="{C3380CC4-5D6E-409C-BE32-E72D297353CC}">
              <c16:uniqueId val="{00000000-699E-4210-B989-EFE5AC3CFE9A}"/>
            </c:ext>
          </c:extLst>
        </c:ser>
        <c:ser>
          <c:idx val="1"/>
          <c:order val="1"/>
          <c:tx>
            <c:strRef>
              <c:f>Sheet6!$I$53</c:f>
              <c:strCache>
                <c:ptCount val="1"/>
                <c:pt idx="0">
                  <c:v>Average of Rating</c:v>
                </c:pt>
              </c:strCache>
            </c:strRef>
          </c:tx>
          <c:spPr>
            <a:noFill/>
            <a:ln w="9525" cap="flat" cmpd="sng" algn="ctr">
              <a:solidFill>
                <a:schemeClr val="accent2"/>
              </a:solidFill>
              <a:miter lim="800000"/>
            </a:ln>
            <a:effectLst>
              <a:glow rad="63500">
                <a:schemeClr val="accent2">
                  <a:satMod val="175000"/>
                  <a:alpha val="25000"/>
                </a:schemeClr>
              </a:glow>
            </a:effectLst>
          </c:spPr>
          <c:invertIfNegative val="0"/>
          <c:cat>
            <c:strRef>
              <c:f>Sheet6!$G$54:$G$57</c:f>
              <c:strCache>
                <c:ptCount val="3"/>
                <c:pt idx="0">
                  <c:v>Abu Dhabi</c:v>
                </c:pt>
                <c:pt idx="1">
                  <c:v>Dubai</c:v>
                </c:pt>
                <c:pt idx="2">
                  <c:v>Sharjah</c:v>
                </c:pt>
              </c:strCache>
            </c:strRef>
          </c:cat>
          <c:val>
            <c:numRef>
              <c:f>Sheet6!$I$54:$I$57</c:f>
              <c:numCache>
                <c:formatCode>General</c:formatCode>
                <c:ptCount val="3"/>
                <c:pt idx="0">
                  <c:v>4.2999999999999989</c:v>
                </c:pt>
                <c:pt idx="1">
                  <c:v>4.37</c:v>
                </c:pt>
                <c:pt idx="2">
                  <c:v>4.03</c:v>
                </c:pt>
              </c:numCache>
            </c:numRef>
          </c:val>
          <c:extLst>
            <c:ext xmlns:c16="http://schemas.microsoft.com/office/drawing/2014/chart" uri="{C3380CC4-5D6E-409C-BE32-E72D297353CC}">
              <c16:uniqueId val="{00000001-699E-4210-B989-EFE5AC3CFE9A}"/>
            </c:ext>
          </c:extLst>
        </c:ser>
        <c:dLbls>
          <c:showLegendKey val="0"/>
          <c:showVal val="0"/>
          <c:showCatName val="0"/>
          <c:showSerName val="0"/>
          <c:showPercent val="0"/>
          <c:showBubbleSize val="0"/>
        </c:dLbls>
        <c:gapWidth val="182"/>
        <c:overlap val="-50"/>
        <c:axId val="961239728"/>
        <c:axId val="744110464"/>
      </c:barChart>
      <c:catAx>
        <c:axId val="961239728"/>
        <c:scaling>
          <c:orientation val="minMax"/>
        </c:scaling>
        <c:delete val="0"/>
        <c:axPos val="l"/>
        <c:majorGridlines>
          <c:spPr>
            <a:ln w="9525" cap="flat" cmpd="sng" algn="ctr">
              <a:gradFill>
                <a:gsLst>
                  <a:gs pos="0">
                    <a:schemeClr val="dk1">
                      <a:lumMod val="65000"/>
                      <a:lumOff val="35000"/>
                    </a:schemeClr>
                  </a:gs>
                  <a:gs pos="100000">
                    <a:schemeClr val="dk1">
                      <a:lumMod val="75000"/>
                      <a:lumOff val="25000"/>
                    </a:schemeClr>
                  </a:gs>
                </a:gsLst>
                <a:lin ang="108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744110464"/>
        <c:crosses val="autoZero"/>
        <c:auto val="1"/>
        <c:lblAlgn val="ctr"/>
        <c:lblOffset val="100"/>
        <c:noMultiLvlLbl val="0"/>
      </c:catAx>
      <c:valAx>
        <c:axId val="744110464"/>
        <c:scaling>
          <c:orientation val="minMax"/>
        </c:scaling>
        <c:delete val="0"/>
        <c:axPos val="b"/>
        <c:majorGridlines>
          <c:spPr>
            <a:ln w="9525" cap="flat" cmpd="sng" algn="ctr">
              <a:gradFill>
                <a:gsLst>
                  <a:gs pos="0">
                    <a:schemeClr val="dk1">
                      <a:lumMod val="65000"/>
                      <a:lumOff val="35000"/>
                    </a:schemeClr>
                  </a:gs>
                  <a:gs pos="100000">
                    <a:schemeClr val="dk1">
                      <a:lumMod val="75000"/>
                      <a:lumOff val="25000"/>
                    </a:schemeClr>
                  </a:gs>
                </a:gsLst>
                <a:lin ang="108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96123972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9">
  <cs:axisTitle>
    <cs:lnRef idx="0"/>
    <cs:fillRef idx="0"/>
    <cs:effectRef idx="0"/>
    <cs:fontRef idx="minor">
      <a:schemeClr val="lt1">
        <a:lumMod val="75000"/>
      </a:schemeClr>
    </cs:fontRef>
    <cs:defRPr sz="1197" b="1" kern="1200"/>
  </cs:axisTitle>
  <cs:categoryAxis>
    <cs:lnRef idx="0"/>
    <cs:fillRef idx="0"/>
    <cs:effectRef idx="0"/>
    <cs:fontRef idx="minor">
      <a:schemeClr val="lt1">
        <a:lumMod val="75000"/>
      </a:schemeClr>
    </cs:fontRef>
    <cs:defRPr sz="1197"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1197"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0">
              <a:schemeClr val="dk1">
                <a:lumMod val="65000"/>
                <a:lumOff val="35000"/>
              </a:schemeClr>
            </a:gs>
            <a:gs pos="100000">
              <a:schemeClr val="dk1">
                <a:lumMod val="75000"/>
                <a:lumOff val="25000"/>
              </a:schemeClr>
            </a:gs>
          </a:gsLst>
          <a:lin ang="10800000" scaled="0"/>
        </a:gradFill>
        <a:round/>
      </a:ln>
      <a:effectLst/>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339">
  <cs:axisTitle>
    <cs:lnRef idx="0"/>
    <cs:fillRef idx="0"/>
    <cs:effectRef idx="0"/>
    <cs:fontRef idx="minor">
      <a:schemeClr val="lt1">
        <a:lumMod val="75000"/>
      </a:schemeClr>
    </cs:fontRef>
    <cs:defRPr sz="1197" b="1" kern="1200"/>
  </cs:axisTitle>
  <cs:categoryAxis>
    <cs:lnRef idx="0"/>
    <cs:fillRef idx="0"/>
    <cs:effectRef idx="0"/>
    <cs:fontRef idx="minor">
      <a:schemeClr val="lt1">
        <a:lumMod val="75000"/>
      </a:schemeClr>
    </cs:fontRef>
    <cs:defRPr sz="1197"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1197"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0">
              <a:schemeClr val="dk1">
                <a:lumMod val="65000"/>
                <a:lumOff val="35000"/>
              </a:schemeClr>
            </a:gs>
            <a:gs pos="100000">
              <a:schemeClr val="dk1">
                <a:lumMod val="75000"/>
                <a:lumOff val="25000"/>
              </a:schemeClr>
            </a:gs>
          </a:gsLst>
          <a:lin ang="10800000" scaled="0"/>
        </a:gradFill>
        <a:round/>
      </a:ln>
      <a:effectLst/>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1197" kern="1200"/>
  </cs:valueAxis>
  <cs:wall>
    <cs:lnRef idx="0"/>
    <cs:fillRef idx="0"/>
    <cs:effectRef idx="0"/>
    <cs:fontRef idx="minor">
      <a:schemeClr val="dk1"/>
    </cs:fontRef>
  </cs:wall>
</cs:chartStyle>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jpg>
</file>

<file path=ppt/media/image9.gif>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5/27/2024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5/27/2024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5/27/2024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5/27/2024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5/27/2024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5/27/2024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5/27/2024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5/27/2024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5/27/2024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5/27/2024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5/27/2024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5/27/2024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5/27/2024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5/27/2024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5/27/2024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5/27/2024</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microsoft.com/office/2017/06/relationships/model3d" Target="../media/model3d1.glb"/><Relationship Id="rId1" Type="http://schemas.openxmlformats.org/officeDocument/2006/relationships/slideLayout" Target="../slideLayouts/slideLayout2.xml"/><Relationship Id="rId4" Type="http://schemas.openxmlformats.org/officeDocument/2006/relationships/hyperlink" Target="http://www.zomato.com/"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www.linkedin.com/pulse/14-interesting-facts-zomato-you-didnt-know-priyanka-singh--dc4vf" TargetMode="External"/><Relationship Id="rId2" Type="http://schemas.openxmlformats.org/officeDocument/2006/relationships/hyperlink" Target="https://bootcamp.uxdesign.cc/metrics-to-track-the-success-of-zomato-food-delivery-platform-dd618fe8e211" TargetMode="External"/><Relationship Id="rId1" Type="http://schemas.openxmlformats.org/officeDocument/2006/relationships/slideLayout" Target="../slideLayouts/slideLayout7.xml"/><Relationship Id="rId4" Type="http://schemas.openxmlformats.org/officeDocument/2006/relationships/hyperlink" Target="https://en.wikipedia.org/wiki/Zomato" TargetMode="External"/></Relationships>
</file>

<file path=ppt/slides/_rels/slide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96E5B326-C420-0A05-72C4-D46173F9B94E}"/>
              </a:ext>
            </a:extLst>
          </p:cNvPr>
          <p:cNvPicPr>
            <a:picLocks noChangeAspect="1"/>
          </p:cNvPicPr>
          <p:nvPr/>
        </p:nvPicPr>
        <p:blipFill>
          <a:blip r:embed="rId3"/>
          <a:stretch>
            <a:fillRect/>
          </a:stretch>
        </p:blipFill>
        <p:spPr>
          <a:xfrm>
            <a:off x="0" y="0"/>
            <a:ext cx="12192000"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097308" y="1420484"/>
            <a:ext cx="4100418" cy="2008516"/>
          </a:xfrm>
        </p:spPr>
        <p:txBody>
          <a:bodyPr>
            <a:normAutofit/>
          </a:bodyPr>
          <a:lstStyle/>
          <a:p>
            <a:r>
              <a:rPr lang="en-US" sz="4000" dirty="0"/>
              <a:t>ZOMATO RESTAURANTS ANALYSIS</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5" y="4278702"/>
            <a:ext cx="3485072" cy="1158813"/>
          </a:xfrm>
        </p:spPr>
        <p:txBody>
          <a:bodyPr>
            <a:normAutofit/>
          </a:bodyPr>
          <a:lstStyle/>
          <a:p>
            <a:r>
              <a:rPr lang="en-US" sz="2300" dirty="0">
                <a:solidFill>
                  <a:srgbClr val="5792BA"/>
                </a:solidFill>
              </a:rPr>
              <a:t>Roopam Srivastava</a:t>
            </a:r>
          </a:p>
          <a:p>
            <a:r>
              <a:rPr lang="en-US" dirty="0">
                <a:solidFill>
                  <a:srgbClr val="5792BA"/>
                </a:solidFill>
              </a:rPr>
              <a:t>18/02/2024</a:t>
            </a:r>
            <a:endParaRPr lang="en-US" sz="2300" dirty="0">
              <a:solidFill>
                <a:srgbClr val="5792BA"/>
              </a:solidFill>
            </a:endParaRPr>
          </a:p>
        </p:txBody>
      </p:sp>
    </p:spTree>
    <p:extLst>
      <p:ext uri="{BB962C8B-B14F-4D97-AF65-F5344CB8AC3E}">
        <p14:creationId xmlns:p14="http://schemas.microsoft.com/office/powerpoint/2010/main" val="158312012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9C540-B0A4-04A5-4626-EBDD2DD4B772}"/>
              </a:ext>
            </a:extLst>
          </p:cNvPr>
          <p:cNvSpPr>
            <a:spLocks noGrp="1"/>
          </p:cNvSpPr>
          <p:nvPr>
            <p:ph type="title"/>
          </p:nvPr>
        </p:nvSpPr>
        <p:spPr>
          <a:xfrm>
            <a:off x="991433" y="0"/>
            <a:ext cx="10353762" cy="1257300"/>
          </a:xfrm>
        </p:spPr>
        <p:txBody>
          <a:bodyPr/>
          <a:lstStyle/>
          <a:p>
            <a:r>
              <a:rPr lang="en-US" u="sng" dirty="0"/>
              <a:t>ANALYSIS( </a:t>
            </a:r>
            <a:r>
              <a:rPr lang="en-US" u="sng" dirty="0" err="1"/>
              <a:t>Cont</a:t>
            </a:r>
            <a:r>
              <a:rPr lang="en-US" u="sng" dirty="0"/>
              <a:t>…)</a:t>
            </a:r>
            <a:endParaRPr lang="en-IN" u="sng" dirty="0"/>
          </a:p>
        </p:txBody>
      </p:sp>
      <p:sp>
        <p:nvSpPr>
          <p:cNvPr id="3" name="TextBox 2">
            <a:extLst>
              <a:ext uri="{FF2B5EF4-FFF2-40B4-BE49-F238E27FC236}">
                <a16:creationId xmlns:a16="http://schemas.microsoft.com/office/drawing/2014/main" id="{06AB5A82-0EDC-A9AC-F70F-218056D4BAFC}"/>
              </a:ext>
            </a:extLst>
          </p:cNvPr>
          <p:cNvSpPr txBox="1"/>
          <p:nvPr/>
        </p:nvSpPr>
        <p:spPr>
          <a:xfrm>
            <a:off x="1026366" y="1138686"/>
            <a:ext cx="9636310" cy="984885"/>
          </a:xfrm>
          <a:prstGeom prst="rect">
            <a:avLst/>
          </a:prstGeom>
          <a:noFill/>
        </p:spPr>
        <p:txBody>
          <a:bodyPr wrap="square" rtlCol="0">
            <a:spAutoFit/>
          </a:bodyPr>
          <a:lstStyle/>
          <a:p>
            <a:r>
              <a:rPr lang="en-US" sz="2000" dirty="0"/>
              <a:t>According to the data provided. These are the different observations made by me with respect to the average number of restaurants and rating.</a:t>
            </a:r>
          </a:p>
          <a:p>
            <a:endParaRPr lang="en-IN" dirty="0"/>
          </a:p>
        </p:txBody>
      </p:sp>
      <p:pic>
        <p:nvPicPr>
          <p:cNvPr id="4" name="Picture 3">
            <a:extLst>
              <a:ext uri="{FF2B5EF4-FFF2-40B4-BE49-F238E27FC236}">
                <a16:creationId xmlns:a16="http://schemas.microsoft.com/office/drawing/2014/main" id="{48348D3E-8EB8-61A9-324A-679538821EAD}"/>
              </a:ext>
            </a:extLst>
          </p:cNvPr>
          <p:cNvPicPr>
            <a:picLocks noChangeAspect="1"/>
          </p:cNvPicPr>
          <p:nvPr/>
        </p:nvPicPr>
        <p:blipFill>
          <a:blip r:embed="rId2"/>
          <a:stretch>
            <a:fillRect/>
          </a:stretch>
        </p:blipFill>
        <p:spPr>
          <a:xfrm>
            <a:off x="301325" y="2235714"/>
            <a:ext cx="6413500" cy="4183509"/>
          </a:xfrm>
          <a:prstGeom prst="rect">
            <a:avLst/>
          </a:prstGeom>
        </p:spPr>
      </p:pic>
      <p:sp>
        <p:nvSpPr>
          <p:cNvPr id="5" name="TextBox 4">
            <a:extLst>
              <a:ext uri="{FF2B5EF4-FFF2-40B4-BE49-F238E27FC236}">
                <a16:creationId xmlns:a16="http://schemas.microsoft.com/office/drawing/2014/main" id="{93AD1158-3F46-2F0B-D3A0-546FCD813F18}"/>
              </a:ext>
            </a:extLst>
          </p:cNvPr>
          <p:cNvSpPr txBox="1"/>
          <p:nvPr/>
        </p:nvSpPr>
        <p:spPr>
          <a:xfrm>
            <a:off x="6978770" y="2216989"/>
            <a:ext cx="4813539" cy="4524315"/>
          </a:xfrm>
          <a:prstGeom prst="rect">
            <a:avLst/>
          </a:prstGeom>
          <a:noFill/>
        </p:spPr>
        <p:txBody>
          <a:bodyPr wrap="square" rtlCol="0">
            <a:spAutoFit/>
          </a:bodyPr>
          <a:lstStyle/>
          <a:p>
            <a:r>
              <a:rPr lang="en-IN" sz="2400" dirty="0">
                <a:effectLst/>
                <a:latin typeface="Arial" panose="020B0604020202020204" pitchFamily="34" charset="0"/>
                <a:ea typeface="Times New Roman" panose="02020603050405020304" pitchFamily="18" charset="0"/>
              </a:rPr>
              <a:t>	The few countries I would suggest to open newer restaurants with lesser competition are Indonesia and United Arab Emirates. Because both the countries have maximum number of ratings as compared to all other nations as their average are something near to 4.30 and 4.23 respectively with 16214 and 29611 votes respectively. </a:t>
            </a:r>
            <a:endParaRPr lang="en-IN" sz="2400" dirty="0">
              <a:effectLst/>
              <a:latin typeface="Times New Roman" panose="02020603050405020304" pitchFamily="18" charset="0"/>
              <a:ea typeface="Times New Roman" panose="02020603050405020304" pitchFamily="18" charset="0"/>
            </a:endParaRPr>
          </a:p>
          <a:p>
            <a:endParaRPr lang="en-IN" sz="2400" dirty="0"/>
          </a:p>
        </p:txBody>
      </p:sp>
    </p:spTree>
    <p:extLst>
      <p:ext uri="{BB962C8B-B14F-4D97-AF65-F5344CB8AC3E}">
        <p14:creationId xmlns:p14="http://schemas.microsoft.com/office/powerpoint/2010/main" val="272333901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248BB-5237-83ED-4809-F0872C72F431}"/>
              </a:ext>
            </a:extLst>
          </p:cNvPr>
          <p:cNvSpPr>
            <a:spLocks noGrp="1"/>
          </p:cNvSpPr>
          <p:nvPr>
            <p:ph type="title"/>
          </p:nvPr>
        </p:nvSpPr>
        <p:spPr>
          <a:xfrm>
            <a:off x="919119" y="0"/>
            <a:ext cx="10353762" cy="1257300"/>
          </a:xfrm>
        </p:spPr>
        <p:txBody>
          <a:bodyPr/>
          <a:lstStyle/>
          <a:p>
            <a:r>
              <a:rPr lang="en-US" u="sng" dirty="0"/>
              <a:t>ANALYSIS( </a:t>
            </a:r>
            <a:r>
              <a:rPr lang="en-US" u="sng" dirty="0" err="1"/>
              <a:t>Cont</a:t>
            </a:r>
            <a:r>
              <a:rPr lang="en-US" u="sng" dirty="0"/>
              <a:t>…)</a:t>
            </a:r>
            <a:endParaRPr lang="en-IN" dirty="0"/>
          </a:p>
        </p:txBody>
      </p:sp>
      <p:sp>
        <p:nvSpPr>
          <p:cNvPr id="3" name="TextBox 2">
            <a:extLst>
              <a:ext uri="{FF2B5EF4-FFF2-40B4-BE49-F238E27FC236}">
                <a16:creationId xmlns:a16="http://schemas.microsoft.com/office/drawing/2014/main" id="{D6E0175C-52B7-CC87-E22E-CC42C1F83F9D}"/>
              </a:ext>
            </a:extLst>
          </p:cNvPr>
          <p:cNvSpPr txBox="1"/>
          <p:nvPr/>
        </p:nvSpPr>
        <p:spPr>
          <a:xfrm>
            <a:off x="845389" y="1041639"/>
            <a:ext cx="10739886" cy="646331"/>
          </a:xfrm>
          <a:prstGeom prst="rect">
            <a:avLst/>
          </a:prstGeom>
          <a:noFill/>
        </p:spPr>
        <p:txBody>
          <a:bodyPr wrap="square" rtlCol="0">
            <a:spAutoFit/>
          </a:bodyPr>
          <a:lstStyle/>
          <a:p>
            <a:r>
              <a:rPr lang="en-US" dirty="0"/>
              <a:t>Below observations are about the cities I would recommend to open the new restaurants in the suggested countries based on the average ratings with respect to average number of voters.</a:t>
            </a:r>
            <a:endParaRPr lang="en-IN" dirty="0"/>
          </a:p>
        </p:txBody>
      </p:sp>
      <p:graphicFrame>
        <p:nvGraphicFramePr>
          <p:cNvPr id="4" name="Chart 3">
            <a:extLst>
              <a:ext uri="{FF2B5EF4-FFF2-40B4-BE49-F238E27FC236}">
                <a16:creationId xmlns:a16="http://schemas.microsoft.com/office/drawing/2014/main" id="{DA1B97D4-A684-BFF6-9FC4-56CD50F379C2}"/>
              </a:ext>
            </a:extLst>
          </p:cNvPr>
          <p:cNvGraphicFramePr/>
          <p:nvPr>
            <p:extLst>
              <p:ext uri="{D42A27DB-BD31-4B8C-83A1-F6EECF244321}">
                <p14:modId xmlns:p14="http://schemas.microsoft.com/office/powerpoint/2010/main" val="1093757387"/>
              </p:ext>
            </p:extLst>
          </p:nvPr>
        </p:nvGraphicFramePr>
        <p:xfrm>
          <a:off x="845389" y="1756981"/>
          <a:ext cx="4814558"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a:extLst>
              <a:ext uri="{FF2B5EF4-FFF2-40B4-BE49-F238E27FC236}">
                <a16:creationId xmlns:a16="http://schemas.microsoft.com/office/drawing/2014/main" id="{59380C62-E45E-3E41-1DD0-8EBB6FE0C02B}"/>
              </a:ext>
            </a:extLst>
          </p:cNvPr>
          <p:cNvGraphicFramePr/>
          <p:nvPr>
            <p:extLst>
              <p:ext uri="{D42A27DB-BD31-4B8C-83A1-F6EECF244321}">
                <p14:modId xmlns:p14="http://schemas.microsoft.com/office/powerpoint/2010/main" val="2749157081"/>
              </p:ext>
            </p:extLst>
          </p:nvPr>
        </p:nvGraphicFramePr>
        <p:xfrm>
          <a:off x="6280028" y="1756982"/>
          <a:ext cx="5132717" cy="2743199"/>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C75A5F3F-07BD-1E4D-131B-620CEDBD6676}"/>
              </a:ext>
            </a:extLst>
          </p:cNvPr>
          <p:cNvSpPr txBox="1"/>
          <p:nvPr/>
        </p:nvSpPr>
        <p:spPr>
          <a:xfrm>
            <a:off x="6215332" y="4713033"/>
            <a:ext cx="5409778" cy="1708160"/>
          </a:xfrm>
          <a:prstGeom prst="rect">
            <a:avLst/>
          </a:prstGeom>
          <a:noFill/>
        </p:spPr>
        <p:txBody>
          <a:bodyPr wrap="square" rtlCol="0">
            <a:spAutoFit/>
          </a:bodyPr>
          <a:lstStyle/>
          <a:p>
            <a:pPr fontAlgn="base">
              <a:spcAft>
                <a:spcPts val="1000"/>
              </a:spcAft>
            </a:pPr>
            <a:r>
              <a:rPr lang="en-IN" sz="1500" b="1" u="sng" dirty="0">
                <a:effectLst/>
                <a:latin typeface="Arial" panose="020B0604020202020204" pitchFamily="34" charset="0"/>
                <a:ea typeface="Times New Roman" panose="02020603050405020304" pitchFamily="18" charset="0"/>
              </a:rPr>
              <a:t>UNITED ARAB EMIRATES</a:t>
            </a:r>
            <a:r>
              <a:rPr lang="en-IN" sz="1500" dirty="0">
                <a:effectLst/>
                <a:latin typeface="Arial" panose="020B0604020202020204" pitchFamily="34" charset="0"/>
                <a:ea typeface="Times New Roman" panose="02020603050405020304" pitchFamily="18" charset="0"/>
              </a:rPr>
              <a:t>: Likewise, Indonesia there only 3 cities that are served by Zomato in UAE that are Sharjah, Abu Dhabi and Dubai. The distributions of the restaurants in these 3 cities are even as each cities have 20 restaurants each. Still I would recommend the city in which restaurant should be open is Sharjah as there are no restaurants that provide online delivery and table booking.</a:t>
            </a:r>
            <a:endParaRPr lang="en-IN" sz="1500" dirty="0">
              <a:effectLst/>
              <a:latin typeface="Times New Roman" panose="02020603050405020304" pitchFamily="18" charset="0"/>
              <a:ea typeface="Times New Roman" panose="02020603050405020304" pitchFamily="18" charset="0"/>
            </a:endParaRPr>
          </a:p>
        </p:txBody>
      </p:sp>
      <p:sp>
        <p:nvSpPr>
          <p:cNvPr id="8" name="TextBox 7">
            <a:extLst>
              <a:ext uri="{FF2B5EF4-FFF2-40B4-BE49-F238E27FC236}">
                <a16:creationId xmlns:a16="http://schemas.microsoft.com/office/drawing/2014/main" id="{78BF3639-FAA6-04C0-1EFF-1D9549D26908}"/>
              </a:ext>
            </a:extLst>
          </p:cNvPr>
          <p:cNvSpPr txBox="1"/>
          <p:nvPr/>
        </p:nvSpPr>
        <p:spPr>
          <a:xfrm>
            <a:off x="661779" y="4707417"/>
            <a:ext cx="5314890" cy="1938992"/>
          </a:xfrm>
          <a:prstGeom prst="rect">
            <a:avLst/>
          </a:prstGeom>
          <a:noFill/>
        </p:spPr>
        <p:txBody>
          <a:bodyPr wrap="square" rtlCol="0">
            <a:spAutoFit/>
          </a:bodyPr>
          <a:lstStyle/>
          <a:p>
            <a:r>
              <a:rPr lang="en-US" sz="1500" b="1" u="sng" dirty="0">
                <a:effectLst/>
                <a:latin typeface="Arial" panose="020B0604020202020204" pitchFamily="34" charset="0"/>
                <a:ea typeface="Calibri" panose="020F0502020204030204" pitchFamily="34" charset="0"/>
              </a:rPr>
              <a:t>INDONESIA</a:t>
            </a:r>
            <a:r>
              <a:rPr lang="en-US" sz="1500" dirty="0">
                <a:effectLst/>
                <a:latin typeface="Arial" panose="020B0604020202020204" pitchFamily="34" charset="0"/>
                <a:ea typeface="Calibri" panose="020F0502020204030204" pitchFamily="34" charset="0"/>
              </a:rPr>
              <a:t>: In total there are 4 cities that are currently having restaurants that are operated by Zomato that are Bogor, Tangerang, Jakarta and Bandung. The maximum number of restaurants are mostly concentrated in Jakarta. So, opening a new restaurant I would recommend would be the Tangerang and Bandung, as the rating around these cities is high with a smaller number of choices so would recommend to open more new restaurants.</a:t>
            </a:r>
            <a:endParaRPr lang="en-IN" sz="1500" dirty="0"/>
          </a:p>
        </p:txBody>
      </p:sp>
    </p:spTree>
    <p:extLst>
      <p:ext uri="{BB962C8B-B14F-4D97-AF65-F5344CB8AC3E}">
        <p14:creationId xmlns:p14="http://schemas.microsoft.com/office/powerpoint/2010/main" val="157701200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9B05B-6D1A-8670-86F0-D4C6DDCEA546}"/>
              </a:ext>
            </a:extLst>
          </p:cNvPr>
          <p:cNvSpPr>
            <a:spLocks noGrp="1"/>
          </p:cNvSpPr>
          <p:nvPr>
            <p:ph type="title"/>
          </p:nvPr>
        </p:nvSpPr>
        <p:spPr>
          <a:xfrm>
            <a:off x="982806" y="0"/>
            <a:ext cx="10353762" cy="1257300"/>
          </a:xfrm>
        </p:spPr>
        <p:txBody>
          <a:bodyPr/>
          <a:lstStyle/>
          <a:p>
            <a:r>
              <a:rPr lang="en-US" u="sng" dirty="0"/>
              <a:t>ANALYSIS( </a:t>
            </a:r>
            <a:r>
              <a:rPr lang="en-US" u="sng" dirty="0" err="1"/>
              <a:t>Cont</a:t>
            </a:r>
            <a:r>
              <a:rPr lang="en-US" u="sng" dirty="0"/>
              <a:t>…)</a:t>
            </a:r>
            <a:endParaRPr lang="en-IN" dirty="0"/>
          </a:p>
        </p:txBody>
      </p:sp>
      <p:graphicFrame>
        <p:nvGraphicFramePr>
          <p:cNvPr id="5" name="Table 4">
            <a:extLst>
              <a:ext uri="{FF2B5EF4-FFF2-40B4-BE49-F238E27FC236}">
                <a16:creationId xmlns:a16="http://schemas.microsoft.com/office/drawing/2014/main" id="{49AEE470-DF30-8DEB-D209-4281819BA5C2}"/>
              </a:ext>
            </a:extLst>
          </p:cNvPr>
          <p:cNvGraphicFramePr>
            <a:graphicFrameLocks noGrp="1"/>
          </p:cNvGraphicFramePr>
          <p:nvPr>
            <p:extLst>
              <p:ext uri="{D42A27DB-BD31-4B8C-83A1-F6EECF244321}">
                <p14:modId xmlns:p14="http://schemas.microsoft.com/office/powerpoint/2010/main" val="2985716789"/>
              </p:ext>
            </p:extLst>
          </p:nvPr>
        </p:nvGraphicFramePr>
        <p:xfrm>
          <a:off x="455401" y="1173194"/>
          <a:ext cx="5143141" cy="2035103"/>
        </p:xfrm>
        <a:graphic>
          <a:graphicData uri="http://schemas.openxmlformats.org/drawingml/2006/table">
            <a:tbl>
              <a:tblPr firstRow="1" lastRow="1">
                <a:effectLst>
                  <a:innerShdw blurRad="114300">
                    <a:prstClr val="black"/>
                  </a:innerShdw>
                </a:effectLst>
                <a:tableStyleId>{16D9F66E-5EB9-4882-86FB-DCBF35E3C3E4}</a:tableStyleId>
              </a:tblPr>
              <a:tblGrid>
                <a:gridCol w="2269513">
                  <a:extLst>
                    <a:ext uri="{9D8B030D-6E8A-4147-A177-3AD203B41FA5}">
                      <a16:colId xmlns:a16="http://schemas.microsoft.com/office/drawing/2014/main" val="1598078733"/>
                    </a:ext>
                  </a:extLst>
                </a:gridCol>
                <a:gridCol w="1208230">
                  <a:extLst>
                    <a:ext uri="{9D8B030D-6E8A-4147-A177-3AD203B41FA5}">
                      <a16:colId xmlns:a16="http://schemas.microsoft.com/office/drawing/2014/main" val="192162331"/>
                    </a:ext>
                  </a:extLst>
                </a:gridCol>
                <a:gridCol w="1665398">
                  <a:extLst>
                    <a:ext uri="{9D8B030D-6E8A-4147-A177-3AD203B41FA5}">
                      <a16:colId xmlns:a16="http://schemas.microsoft.com/office/drawing/2014/main" val="2665230782"/>
                    </a:ext>
                  </a:extLst>
                </a:gridCol>
              </a:tblGrid>
              <a:tr h="500331">
                <a:tc>
                  <a:txBody>
                    <a:bodyPr/>
                    <a:lstStyle/>
                    <a:p>
                      <a:pPr algn="ctr" fontAlgn="b"/>
                      <a:r>
                        <a:rPr lang="en-IN" sz="1100" u="none" strike="noStrike" dirty="0">
                          <a:effectLst/>
                        </a:rPr>
                        <a:t>City</a:t>
                      </a:r>
                      <a:endParaRPr lang="en-IN" sz="1100" b="1" i="0" u="none" strike="noStrike" dirty="0">
                        <a:solidFill>
                          <a:srgbClr val="000000"/>
                        </a:solidFill>
                        <a:effectLst/>
                        <a:latin typeface="Century Gothic" panose="020B0502020202020204" pitchFamily="34" charset="0"/>
                      </a:endParaRPr>
                    </a:p>
                  </a:txBody>
                  <a:tcPr marL="6350" marR="6350" marT="6350" marB="0" anchor="ctr"/>
                </a:tc>
                <a:tc>
                  <a:txBody>
                    <a:bodyPr/>
                    <a:lstStyle/>
                    <a:p>
                      <a:pPr algn="ctr" fontAlgn="b"/>
                      <a:r>
                        <a:rPr lang="en-IN" sz="1100" u="none" strike="noStrike" dirty="0">
                          <a:effectLst/>
                        </a:rPr>
                        <a:t>Count of RestaurantID</a:t>
                      </a:r>
                      <a:endParaRPr lang="en-IN" sz="1100" b="1" i="0" u="none" strike="noStrike" dirty="0">
                        <a:solidFill>
                          <a:srgbClr val="000000"/>
                        </a:solidFill>
                        <a:effectLst/>
                        <a:latin typeface="Century Gothic" panose="020B0502020202020204" pitchFamily="34" charset="0"/>
                      </a:endParaRPr>
                    </a:p>
                  </a:txBody>
                  <a:tcPr marL="6350" marR="6350" marT="6350" marB="0" anchor="ctr"/>
                </a:tc>
                <a:tc>
                  <a:txBody>
                    <a:bodyPr/>
                    <a:lstStyle/>
                    <a:p>
                      <a:pPr algn="ctr" fontAlgn="b"/>
                      <a:r>
                        <a:rPr lang="en-IN" sz="1100" u="none" strike="noStrike" dirty="0">
                          <a:effectLst/>
                        </a:rPr>
                        <a:t>Average of Rating</a:t>
                      </a:r>
                      <a:endParaRPr lang="en-IN" sz="1100" b="1" i="0" u="none" strike="noStrike" dirty="0">
                        <a:solidFill>
                          <a:srgbClr val="000000"/>
                        </a:solidFill>
                        <a:effectLst/>
                        <a:latin typeface="Century Gothic" panose="020B0502020202020204" pitchFamily="34" charset="0"/>
                      </a:endParaRPr>
                    </a:p>
                  </a:txBody>
                  <a:tcPr marL="6350" marR="6350" marT="6350" marB="0" anchor="ctr"/>
                </a:tc>
                <a:extLst>
                  <a:ext uri="{0D108BD9-81ED-4DB2-BD59-A6C34878D82A}">
                    <a16:rowId xmlns:a16="http://schemas.microsoft.com/office/drawing/2014/main" val="336522854"/>
                  </a:ext>
                </a:extLst>
              </a:tr>
              <a:tr h="383693">
                <a:tc>
                  <a:txBody>
                    <a:bodyPr/>
                    <a:lstStyle/>
                    <a:p>
                      <a:pPr algn="ctr" fontAlgn="b"/>
                      <a:r>
                        <a:rPr lang="en-IN" sz="1100" u="none" strike="noStrike">
                          <a:effectLst/>
                        </a:rPr>
                        <a:t>Abu Dhabi</a:t>
                      </a:r>
                      <a:endParaRPr lang="en-IN" sz="1100" b="0" i="0" u="none" strike="noStrike">
                        <a:solidFill>
                          <a:srgbClr val="000000"/>
                        </a:solidFill>
                        <a:effectLst/>
                        <a:latin typeface="Century Gothic" panose="020B0502020202020204" pitchFamily="34" charset="0"/>
                      </a:endParaRPr>
                    </a:p>
                  </a:txBody>
                  <a:tcPr marL="6350" marR="6350" marT="6350" marB="0" anchor="ctr"/>
                </a:tc>
                <a:tc>
                  <a:txBody>
                    <a:bodyPr/>
                    <a:lstStyle/>
                    <a:p>
                      <a:pPr algn="ctr" fontAlgn="b"/>
                      <a:r>
                        <a:rPr lang="en-IN" sz="1100" u="none" strike="noStrike">
                          <a:effectLst/>
                        </a:rPr>
                        <a:t>20</a:t>
                      </a:r>
                      <a:endParaRPr lang="en-IN" sz="1100" b="0" i="0" u="none" strike="noStrike">
                        <a:solidFill>
                          <a:srgbClr val="000000"/>
                        </a:solidFill>
                        <a:effectLst/>
                        <a:latin typeface="Century Gothic" panose="020B0502020202020204" pitchFamily="34" charset="0"/>
                      </a:endParaRPr>
                    </a:p>
                  </a:txBody>
                  <a:tcPr marL="6350" marR="6350" marT="6350" marB="0" anchor="ctr"/>
                </a:tc>
                <a:tc>
                  <a:txBody>
                    <a:bodyPr/>
                    <a:lstStyle/>
                    <a:p>
                      <a:pPr algn="ctr" fontAlgn="b"/>
                      <a:r>
                        <a:rPr lang="en-IN" sz="1100" u="none" strike="noStrike">
                          <a:effectLst/>
                        </a:rPr>
                        <a:t>4.3</a:t>
                      </a:r>
                      <a:endParaRPr lang="en-IN" sz="1100" b="0" i="0" u="none" strike="noStrike">
                        <a:solidFill>
                          <a:srgbClr val="000000"/>
                        </a:solidFill>
                        <a:effectLst/>
                        <a:latin typeface="Century Gothic" panose="020B0502020202020204" pitchFamily="34" charset="0"/>
                      </a:endParaRPr>
                    </a:p>
                  </a:txBody>
                  <a:tcPr marL="6350" marR="6350" marT="6350" marB="0" anchor="ctr"/>
                </a:tc>
                <a:extLst>
                  <a:ext uri="{0D108BD9-81ED-4DB2-BD59-A6C34878D82A}">
                    <a16:rowId xmlns:a16="http://schemas.microsoft.com/office/drawing/2014/main" val="2929203509"/>
                  </a:ext>
                </a:extLst>
              </a:tr>
              <a:tr h="383693">
                <a:tc>
                  <a:txBody>
                    <a:bodyPr/>
                    <a:lstStyle/>
                    <a:p>
                      <a:pPr algn="ctr" fontAlgn="b"/>
                      <a:r>
                        <a:rPr lang="en-IN" sz="1100" u="none" strike="noStrike">
                          <a:effectLst/>
                        </a:rPr>
                        <a:t>Dubai</a:t>
                      </a:r>
                      <a:endParaRPr lang="en-IN" sz="1100" b="0" i="0" u="none" strike="noStrike">
                        <a:solidFill>
                          <a:srgbClr val="000000"/>
                        </a:solidFill>
                        <a:effectLst/>
                        <a:latin typeface="Century Gothic" panose="020B0502020202020204" pitchFamily="34" charset="0"/>
                      </a:endParaRPr>
                    </a:p>
                  </a:txBody>
                  <a:tcPr marL="6350" marR="6350" marT="6350" marB="0" anchor="ctr"/>
                </a:tc>
                <a:tc>
                  <a:txBody>
                    <a:bodyPr/>
                    <a:lstStyle/>
                    <a:p>
                      <a:pPr algn="ctr" fontAlgn="b"/>
                      <a:r>
                        <a:rPr lang="en-IN" sz="1100" u="none" strike="noStrike" dirty="0">
                          <a:effectLst/>
                        </a:rPr>
                        <a:t>20</a:t>
                      </a:r>
                      <a:endParaRPr lang="en-IN" sz="1100" b="0" i="0" u="none" strike="noStrike" dirty="0">
                        <a:solidFill>
                          <a:srgbClr val="000000"/>
                        </a:solidFill>
                        <a:effectLst/>
                        <a:latin typeface="Century Gothic" panose="020B0502020202020204" pitchFamily="34" charset="0"/>
                      </a:endParaRPr>
                    </a:p>
                  </a:txBody>
                  <a:tcPr marL="6350" marR="6350" marT="6350" marB="0" anchor="ctr"/>
                </a:tc>
                <a:tc>
                  <a:txBody>
                    <a:bodyPr/>
                    <a:lstStyle/>
                    <a:p>
                      <a:pPr algn="ctr" fontAlgn="b"/>
                      <a:r>
                        <a:rPr lang="en-IN" sz="1100" u="none" strike="noStrike" dirty="0">
                          <a:effectLst/>
                        </a:rPr>
                        <a:t>4.37</a:t>
                      </a:r>
                      <a:endParaRPr lang="en-IN" sz="1100" b="0" i="0" u="none" strike="noStrike" dirty="0">
                        <a:solidFill>
                          <a:srgbClr val="000000"/>
                        </a:solidFill>
                        <a:effectLst/>
                        <a:latin typeface="Century Gothic" panose="020B0502020202020204" pitchFamily="34" charset="0"/>
                      </a:endParaRPr>
                    </a:p>
                  </a:txBody>
                  <a:tcPr marL="6350" marR="6350" marT="6350" marB="0" anchor="ctr"/>
                </a:tc>
                <a:extLst>
                  <a:ext uri="{0D108BD9-81ED-4DB2-BD59-A6C34878D82A}">
                    <a16:rowId xmlns:a16="http://schemas.microsoft.com/office/drawing/2014/main" val="2235271083"/>
                  </a:ext>
                </a:extLst>
              </a:tr>
              <a:tr h="383693">
                <a:tc>
                  <a:txBody>
                    <a:bodyPr/>
                    <a:lstStyle/>
                    <a:p>
                      <a:pPr algn="ctr" fontAlgn="b"/>
                      <a:r>
                        <a:rPr lang="en-IN" sz="1100" u="none" strike="noStrike">
                          <a:effectLst/>
                        </a:rPr>
                        <a:t>Sharjah</a:t>
                      </a:r>
                      <a:endParaRPr lang="en-IN" sz="1100" b="0" i="0" u="none" strike="noStrike">
                        <a:solidFill>
                          <a:srgbClr val="000000"/>
                        </a:solidFill>
                        <a:effectLst/>
                        <a:latin typeface="Century Gothic" panose="020B0502020202020204" pitchFamily="34" charset="0"/>
                      </a:endParaRPr>
                    </a:p>
                  </a:txBody>
                  <a:tcPr marL="6350" marR="6350" marT="6350" marB="0" anchor="ctr"/>
                </a:tc>
                <a:tc>
                  <a:txBody>
                    <a:bodyPr/>
                    <a:lstStyle/>
                    <a:p>
                      <a:pPr algn="ctr" fontAlgn="b"/>
                      <a:r>
                        <a:rPr lang="en-IN" sz="1100" u="none" strike="noStrike">
                          <a:effectLst/>
                        </a:rPr>
                        <a:t>20</a:t>
                      </a:r>
                      <a:endParaRPr lang="en-IN" sz="1100" b="0" i="0" u="none" strike="noStrike">
                        <a:solidFill>
                          <a:srgbClr val="000000"/>
                        </a:solidFill>
                        <a:effectLst/>
                        <a:latin typeface="Century Gothic" panose="020B0502020202020204" pitchFamily="34" charset="0"/>
                      </a:endParaRPr>
                    </a:p>
                  </a:txBody>
                  <a:tcPr marL="6350" marR="6350" marT="6350" marB="0" anchor="ctr"/>
                </a:tc>
                <a:tc>
                  <a:txBody>
                    <a:bodyPr/>
                    <a:lstStyle/>
                    <a:p>
                      <a:pPr algn="ctr" fontAlgn="b"/>
                      <a:r>
                        <a:rPr lang="en-IN" sz="1100" u="none" strike="noStrike" dirty="0">
                          <a:effectLst/>
                        </a:rPr>
                        <a:t>4.03</a:t>
                      </a:r>
                      <a:endParaRPr lang="en-IN" sz="1100" b="0" i="0" u="none" strike="noStrike" dirty="0">
                        <a:solidFill>
                          <a:srgbClr val="000000"/>
                        </a:solidFill>
                        <a:effectLst/>
                        <a:latin typeface="Century Gothic" panose="020B0502020202020204" pitchFamily="34" charset="0"/>
                      </a:endParaRPr>
                    </a:p>
                  </a:txBody>
                  <a:tcPr marL="6350" marR="6350" marT="6350" marB="0" anchor="ctr"/>
                </a:tc>
                <a:extLst>
                  <a:ext uri="{0D108BD9-81ED-4DB2-BD59-A6C34878D82A}">
                    <a16:rowId xmlns:a16="http://schemas.microsoft.com/office/drawing/2014/main" val="3750388565"/>
                  </a:ext>
                </a:extLst>
              </a:tr>
              <a:tr h="383693">
                <a:tc>
                  <a:txBody>
                    <a:bodyPr/>
                    <a:lstStyle/>
                    <a:p>
                      <a:pPr algn="ctr" fontAlgn="b"/>
                      <a:r>
                        <a:rPr lang="en-IN" sz="1100" u="none" strike="noStrike" dirty="0">
                          <a:effectLst/>
                        </a:rPr>
                        <a:t>Grand Total</a:t>
                      </a:r>
                      <a:endParaRPr lang="en-IN" sz="1100" b="1" i="0" u="none" strike="noStrike" dirty="0">
                        <a:solidFill>
                          <a:srgbClr val="000000"/>
                        </a:solidFill>
                        <a:effectLst/>
                        <a:latin typeface="Century Gothic" panose="020B0502020202020204" pitchFamily="34" charset="0"/>
                      </a:endParaRPr>
                    </a:p>
                  </a:txBody>
                  <a:tcPr marL="6350" marR="6350" marT="6350" marB="0" anchor="ctr"/>
                </a:tc>
                <a:tc>
                  <a:txBody>
                    <a:bodyPr/>
                    <a:lstStyle/>
                    <a:p>
                      <a:pPr algn="ctr" fontAlgn="b"/>
                      <a:r>
                        <a:rPr lang="en-IN" sz="1100" u="none" strike="noStrike" dirty="0">
                          <a:effectLst/>
                        </a:rPr>
                        <a:t>60</a:t>
                      </a:r>
                      <a:endParaRPr lang="en-IN" sz="1100" b="1" i="0" u="none" strike="noStrike" dirty="0">
                        <a:solidFill>
                          <a:srgbClr val="000000"/>
                        </a:solidFill>
                        <a:effectLst/>
                        <a:latin typeface="Century Gothic" panose="020B0502020202020204" pitchFamily="34" charset="0"/>
                      </a:endParaRPr>
                    </a:p>
                  </a:txBody>
                  <a:tcPr marL="6350" marR="6350" marT="6350" marB="0" anchor="ctr"/>
                </a:tc>
                <a:tc>
                  <a:txBody>
                    <a:bodyPr/>
                    <a:lstStyle/>
                    <a:p>
                      <a:pPr algn="ctr" fontAlgn="b"/>
                      <a:r>
                        <a:rPr lang="en-IN" sz="1100" u="none" strike="noStrike" dirty="0">
                          <a:effectLst/>
                        </a:rPr>
                        <a:t>4.233333333</a:t>
                      </a:r>
                      <a:endParaRPr lang="en-IN" sz="1100" b="1" i="0" u="none" strike="noStrike" dirty="0">
                        <a:solidFill>
                          <a:srgbClr val="000000"/>
                        </a:solidFill>
                        <a:effectLst/>
                        <a:latin typeface="Century Gothic" panose="020B0502020202020204" pitchFamily="34" charset="0"/>
                      </a:endParaRPr>
                    </a:p>
                  </a:txBody>
                  <a:tcPr marL="6350" marR="6350" marT="6350" marB="0" anchor="ctr"/>
                </a:tc>
                <a:extLst>
                  <a:ext uri="{0D108BD9-81ED-4DB2-BD59-A6C34878D82A}">
                    <a16:rowId xmlns:a16="http://schemas.microsoft.com/office/drawing/2014/main" val="416456957"/>
                  </a:ext>
                </a:extLst>
              </a:tr>
            </a:tbl>
          </a:graphicData>
        </a:graphic>
      </p:graphicFrame>
      <p:graphicFrame>
        <p:nvGraphicFramePr>
          <p:cNvPr id="6" name="Table 5">
            <a:extLst>
              <a:ext uri="{FF2B5EF4-FFF2-40B4-BE49-F238E27FC236}">
                <a16:creationId xmlns:a16="http://schemas.microsoft.com/office/drawing/2014/main" id="{2E0E7BE5-9135-2C4A-BB37-88834B30CD1D}"/>
              </a:ext>
            </a:extLst>
          </p:cNvPr>
          <p:cNvGraphicFramePr>
            <a:graphicFrameLocks noGrp="1"/>
          </p:cNvGraphicFramePr>
          <p:nvPr>
            <p:extLst>
              <p:ext uri="{D42A27DB-BD31-4B8C-83A1-F6EECF244321}">
                <p14:modId xmlns:p14="http://schemas.microsoft.com/office/powerpoint/2010/main" val="396018293"/>
              </p:ext>
            </p:extLst>
          </p:nvPr>
        </p:nvGraphicFramePr>
        <p:xfrm>
          <a:off x="6096000" y="1173193"/>
          <a:ext cx="5485206" cy="2035103"/>
        </p:xfrm>
        <a:graphic>
          <a:graphicData uri="http://schemas.openxmlformats.org/drawingml/2006/table">
            <a:tbl>
              <a:tblPr firstRow="1" lastRow="1">
                <a:effectLst>
                  <a:innerShdw blurRad="114300">
                    <a:prstClr val="black"/>
                  </a:innerShdw>
                </a:effectLst>
                <a:tableStyleId>{16D9F66E-5EB9-4882-86FB-DCBF35E3C3E4}</a:tableStyleId>
              </a:tblPr>
              <a:tblGrid>
                <a:gridCol w="2420456">
                  <a:extLst>
                    <a:ext uri="{9D8B030D-6E8A-4147-A177-3AD203B41FA5}">
                      <a16:colId xmlns:a16="http://schemas.microsoft.com/office/drawing/2014/main" val="1803822843"/>
                    </a:ext>
                  </a:extLst>
                </a:gridCol>
                <a:gridCol w="1288588">
                  <a:extLst>
                    <a:ext uri="{9D8B030D-6E8A-4147-A177-3AD203B41FA5}">
                      <a16:colId xmlns:a16="http://schemas.microsoft.com/office/drawing/2014/main" val="3352010500"/>
                    </a:ext>
                  </a:extLst>
                </a:gridCol>
                <a:gridCol w="1776162">
                  <a:extLst>
                    <a:ext uri="{9D8B030D-6E8A-4147-A177-3AD203B41FA5}">
                      <a16:colId xmlns:a16="http://schemas.microsoft.com/office/drawing/2014/main" val="1923767017"/>
                    </a:ext>
                  </a:extLst>
                </a:gridCol>
              </a:tblGrid>
              <a:tr h="505628">
                <a:tc>
                  <a:txBody>
                    <a:bodyPr/>
                    <a:lstStyle/>
                    <a:p>
                      <a:pPr algn="ctr" fontAlgn="b"/>
                      <a:r>
                        <a:rPr lang="en-IN" sz="1100" b="1" u="none" strike="noStrike" kern="1200" dirty="0">
                          <a:solidFill>
                            <a:schemeClr val="dk1"/>
                          </a:solidFill>
                          <a:effectLst/>
                        </a:rPr>
                        <a:t>City</a:t>
                      </a:r>
                      <a:endParaRPr lang="en-IN" sz="1100" b="1" u="none" strike="noStrike" kern="1200" dirty="0">
                        <a:solidFill>
                          <a:schemeClr val="dk1"/>
                        </a:solidFill>
                        <a:effectLst/>
                        <a:latin typeface="+mn-lt"/>
                        <a:ea typeface="+mn-ea"/>
                        <a:cs typeface="+mn-cs"/>
                      </a:endParaRPr>
                    </a:p>
                  </a:txBody>
                  <a:tcPr marL="6350" marR="6350" marT="6350" marB="0" anchor="ctr"/>
                </a:tc>
                <a:tc>
                  <a:txBody>
                    <a:bodyPr/>
                    <a:lstStyle/>
                    <a:p>
                      <a:pPr algn="ctr" fontAlgn="b"/>
                      <a:r>
                        <a:rPr lang="en-IN" sz="1100" u="none" strike="noStrike" dirty="0">
                          <a:effectLst/>
                        </a:rPr>
                        <a:t>Count of RestaurantID</a:t>
                      </a:r>
                      <a:endParaRPr lang="en-IN" sz="1100" b="1" i="0" u="none" strike="noStrike" dirty="0">
                        <a:solidFill>
                          <a:srgbClr val="000000"/>
                        </a:solidFill>
                        <a:effectLst/>
                        <a:latin typeface="Century Gothic" panose="020B0502020202020204" pitchFamily="34" charset="0"/>
                      </a:endParaRPr>
                    </a:p>
                  </a:txBody>
                  <a:tcPr marL="6350" marR="6350" marT="6350" marB="0" anchor="ctr"/>
                </a:tc>
                <a:tc>
                  <a:txBody>
                    <a:bodyPr/>
                    <a:lstStyle/>
                    <a:p>
                      <a:pPr algn="ctr" fontAlgn="b"/>
                      <a:r>
                        <a:rPr lang="en-IN" sz="1100" u="none" strike="noStrike">
                          <a:effectLst/>
                        </a:rPr>
                        <a:t>Average of Rating</a:t>
                      </a:r>
                      <a:endParaRPr lang="en-IN" sz="1100" b="1" i="0" u="none" strike="noStrike">
                        <a:solidFill>
                          <a:srgbClr val="000000"/>
                        </a:solidFill>
                        <a:effectLst/>
                        <a:latin typeface="Century Gothic" panose="020B0502020202020204" pitchFamily="34" charset="0"/>
                      </a:endParaRPr>
                    </a:p>
                  </a:txBody>
                  <a:tcPr marL="6350" marR="6350" marT="6350" marB="0" anchor="ctr"/>
                </a:tc>
                <a:extLst>
                  <a:ext uri="{0D108BD9-81ED-4DB2-BD59-A6C34878D82A}">
                    <a16:rowId xmlns:a16="http://schemas.microsoft.com/office/drawing/2014/main" val="329511316"/>
                  </a:ext>
                </a:extLst>
              </a:tr>
              <a:tr h="305895">
                <a:tc>
                  <a:txBody>
                    <a:bodyPr/>
                    <a:lstStyle/>
                    <a:p>
                      <a:pPr algn="ctr" fontAlgn="b"/>
                      <a:r>
                        <a:rPr lang="en-IN" sz="1100" u="none" strike="noStrike">
                          <a:effectLst/>
                        </a:rPr>
                        <a:t>Bandung</a:t>
                      </a:r>
                      <a:endParaRPr lang="en-IN" sz="1100" b="0" i="0" u="none" strike="noStrike">
                        <a:solidFill>
                          <a:srgbClr val="000000"/>
                        </a:solidFill>
                        <a:effectLst/>
                        <a:latin typeface="Century Gothic" panose="020B0502020202020204" pitchFamily="34" charset="0"/>
                      </a:endParaRPr>
                    </a:p>
                  </a:txBody>
                  <a:tcPr marL="6350" marR="6350" marT="6350" marB="0" anchor="ctr"/>
                </a:tc>
                <a:tc>
                  <a:txBody>
                    <a:bodyPr/>
                    <a:lstStyle/>
                    <a:p>
                      <a:pPr algn="ctr" fontAlgn="b"/>
                      <a:r>
                        <a:rPr lang="en-IN" sz="1100" u="none" strike="noStrike">
                          <a:effectLst/>
                        </a:rPr>
                        <a:t>1</a:t>
                      </a:r>
                      <a:endParaRPr lang="en-IN" sz="1100" b="0" i="0" u="none" strike="noStrike">
                        <a:solidFill>
                          <a:srgbClr val="000000"/>
                        </a:solidFill>
                        <a:effectLst/>
                        <a:latin typeface="Century Gothic" panose="020B0502020202020204" pitchFamily="34" charset="0"/>
                      </a:endParaRPr>
                    </a:p>
                  </a:txBody>
                  <a:tcPr marL="6350" marR="6350" marT="6350" marB="0" anchor="ctr"/>
                </a:tc>
                <a:tc>
                  <a:txBody>
                    <a:bodyPr/>
                    <a:lstStyle/>
                    <a:p>
                      <a:pPr algn="ctr" fontAlgn="b"/>
                      <a:r>
                        <a:rPr lang="en-IN" sz="1100" u="none" strike="noStrike">
                          <a:effectLst/>
                        </a:rPr>
                        <a:t>4.2</a:t>
                      </a:r>
                      <a:endParaRPr lang="en-IN" sz="1100" b="0" i="0" u="none" strike="noStrike">
                        <a:solidFill>
                          <a:srgbClr val="000000"/>
                        </a:solidFill>
                        <a:effectLst/>
                        <a:latin typeface="Century Gothic" panose="020B0502020202020204" pitchFamily="34" charset="0"/>
                      </a:endParaRPr>
                    </a:p>
                  </a:txBody>
                  <a:tcPr marL="6350" marR="6350" marT="6350" marB="0" anchor="ctr"/>
                </a:tc>
                <a:extLst>
                  <a:ext uri="{0D108BD9-81ED-4DB2-BD59-A6C34878D82A}">
                    <a16:rowId xmlns:a16="http://schemas.microsoft.com/office/drawing/2014/main" val="3093228420"/>
                  </a:ext>
                </a:extLst>
              </a:tr>
              <a:tr h="305895">
                <a:tc>
                  <a:txBody>
                    <a:bodyPr/>
                    <a:lstStyle/>
                    <a:p>
                      <a:pPr algn="ctr" fontAlgn="b"/>
                      <a:r>
                        <a:rPr lang="en-IN" sz="1100" u="none" strike="noStrike">
                          <a:effectLst/>
                        </a:rPr>
                        <a:t>Bogor</a:t>
                      </a:r>
                      <a:endParaRPr lang="en-IN" sz="1100" b="0" i="0" u="none" strike="noStrike">
                        <a:solidFill>
                          <a:srgbClr val="000000"/>
                        </a:solidFill>
                        <a:effectLst/>
                        <a:latin typeface="Century Gothic" panose="020B0502020202020204" pitchFamily="34" charset="0"/>
                      </a:endParaRPr>
                    </a:p>
                  </a:txBody>
                  <a:tcPr marL="6350" marR="6350" marT="6350" marB="0" anchor="ctr"/>
                </a:tc>
                <a:tc>
                  <a:txBody>
                    <a:bodyPr/>
                    <a:lstStyle/>
                    <a:p>
                      <a:pPr algn="ctr" fontAlgn="b"/>
                      <a:r>
                        <a:rPr lang="en-IN" sz="1100" u="none" strike="noStrike">
                          <a:effectLst/>
                        </a:rPr>
                        <a:t>2</a:t>
                      </a:r>
                      <a:endParaRPr lang="en-IN" sz="1100" b="0" i="0" u="none" strike="noStrike">
                        <a:solidFill>
                          <a:srgbClr val="000000"/>
                        </a:solidFill>
                        <a:effectLst/>
                        <a:latin typeface="Century Gothic" panose="020B0502020202020204" pitchFamily="34" charset="0"/>
                      </a:endParaRPr>
                    </a:p>
                  </a:txBody>
                  <a:tcPr marL="6350" marR="6350" marT="6350" marB="0" anchor="ctr"/>
                </a:tc>
                <a:tc>
                  <a:txBody>
                    <a:bodyPr/>
                    <a:lstStyle/>
                    <a:p>
                      <a:pPr algn="ctr" fontAlgn="b"/>
                      <a:r>
                        <a:rPr lang="en-IN" sz="1100" u="none" strike="noStrike">
                          <a:effectLst/>
                        </a:rPr>
                        <a:t>3.85</a:t>
                      </a:r>
                      <a:endParaRPr lang="en-IN" sz="1100" b="0" i="0" u="none" strike="noStrike">
                        <a:solidFill>
                          <a:srgbClr val="000000"/>
                        </a:solidFill>
                        <a:effectLst/>
                        <a:latin typeface="Century Gothic" panose="020B0502020202020204" pitchFamily="34" charset="0"/>
                      </a:endParaRPr>
                    </a:p>
                  </a:txBody>
                  <a:tcPr marL="6350" marR="6350" marT="6350" marB="0" anchor="ctr"/>
                </a:tc>
                <a:extLst>
                  <a:ext uri="{0D108BD9-81ED-4DB2-BD59-A6C34878D82A}">
                    <a16:rowId xmlns:a16="http://schemas.microsoft.com/office/drawing/2014/main" val="2989734945"/>
                  </a:ext>
                </a:extLst>
              </a:tr>
              <a:tr h="305895">
                <a:tc>
                  <a:txBody>
                    <a:bodyPr/>
                    <a:lstStyle/>
                    <a:p>
                      <a:pPr algn="ctr" fontAlgn="b"/>
                      <a:r>
                        <a:rPr lang="en-IN" sz="1100" u="none" strike="noStrike">
                          <a:effectLst/>
                        </a:rPr>
                        <a:t>Jakarta</a:t>
                      </a:r>
                      <a:endParaRPr lang="en-IN" sz="1100" b="0" i="0" u="none" strike="noStrike">
                        <a:solidFill>
                          <a:srgbClr val="000000"/>
                        </a:solidFill>
                        <a:effectLst/>
                        <a:latin typeface="Century Gothic" panose="020B0502020202020204" pitchFamily="34" charset="0"/>
                      </a:endParaRPr>
                    </a:p>
                  </a:txBody>
                  <a:tcPr marL="6350" marR="6350" marT="6350" marB="0" anchor="ctr"/>
                </a:tc>
                <a:tc>
                  <a:txBody>
                    <a:bodyPr/>
                    <a:lstStyle/>
                    <a:p>
                      <a:pPr algn="ctr" fontAlgn="b"/>
                      <a:r>
                        <a:rPr lang="en-IN" sz="1100" u="none" strike="noStrike">
                          <a:effectLst/>
                        </a:rPr>
                        <a:t>16</a:t>
                      </a:r>
                      <a:endParaRPr lang="en-IN" sz="1100" b="0" i="0" u="none" strike="noStrike">
                        <a:solidFill>
                          <a:srgbClr val="000000"/>
                        </a:solidFill>
                        <a:effectLst/>
                        <a:latin typeface="Century Gothic" panose="020B0502020202020204" pitchFamily="34" charset="0"/>
                      </a:endParaRPr>
                    </a:p>
                  </a:txBody>
                  <a:tcPr marL="6350" marR="6350" marT="6350" marB="0" anchor="ctr"/>
                </a:tc>
                <a:tc>
                  <a:txBody>
                    <a:bodyPr/>
                    <a:lstStyle/>
                    <a:p>
                      <a:pPr algn="ctr" fontAlgn="b"/>
                      <a:r>
                        <a:rPr lang="en-IN" sz="1100" u="none" strike="noStrike">
                          <a:effectLst/>
                        </a:rPr>
                        <a:t>4.35625</a:t>
                      </a:r>
                      <a:endParaRPr lang="en-IN" sz="1100" b="0" i="0" u="none" strike="noStrike">
                        <a:solidFill>
                          <a:srgbClr val="000000"/>
                        </a:solidFill>
                        <a:effectLst/>
                        <a:latin typeface="Century Gothic" panose="020B0502020202020204" pitchFamily="34" charset="0"/>
                      </a:endParaRPr>
                    </a:p>
                  </a:txBody>
                  <a:tcPr marL="6350" marR="6350" marT="6350" marB="0" anchor="ctr"/>
                </a:tc>
                <a:extLst>
                  <a:ext uri="{0D108BD9-81ED-4DB2-BD59-A6C34878D82A}">
                    <a16:rowId xmlns:a16="http://schemas.microsoft.com/office/drawing/2014/main" val="2044790428"/>
                  </a:ext>
                </a:extLst>
              </a:tr>
              <a:tr h="305895">
                <a:tc>
                  <a:txBody>
                    <a:bodyPr/>
                    <a:lstStyle/>
                    <a:p>
                      <a:pPr algn="ctr" fontAlgn="b"/>
                      <a:r>
                        <a:rPr lang="en-IN" sz="1100" u="none" strike="noStrike">
                          <a:effectLst/>
                        </a:rPr>
                        <a:t>Tangerang</a:t>
                      </a:r>
                      <a:endParaRPr lang="en-IN" sz="1100" b="0" i="0" u="none" strike="noStrike">
                        <a:solidFill>
                          <a:srgbClr val="000000"/>
                        </a:solidFill>
                        <a:effectLst/>
                        <a:latin typeface="Century Gothic" panose="020B0502020202020204" pitchFamily="34" charset="0"/>
                      </a:endParaRPr>
                    </a:p>
                  </a:txBody>
                  <a:tcPr marL="6350" marR="6350" marT="6350" marB="0" anchor="ctr"/>
                </a:tc>
                <a:tc>
                  <a:txBody>
                    <a:bodyPr/>
                    <a:lstStyle/>
                    <a:p>
                      <a:pPr algn="ctr" fontAlgn="b"/>
                      <a:r>
                        <a:rPr lang="en-IN" sz="1100" u="none" strike="noStrike">
                          <a:effectLst/>
                        </a:rPr>
                        <a:t>2</a:t>
                      </a:r>
                      <a:endParaRPr lang="en-IN" sz="1100" b="0" i="0" u="none" strike="noStrike">
                        <a:solidFill>
                          <a:srgbClr val="000000"/>
                        </a:solidFill>
                        <a:effectLst/>
                        <a:latin typeface="Century Gothic" panose="020B0502020202020204" pitchFamily="34" charset="0"/>
                      </a:endParaRPr>
                    </a:p>
                  </a:txBody>
                  <a:tcPr marL="6350" marR="6350" marT="6350" marB="0" anchor="ctr"/>
                </a:tc>
                <a:tc>
                  <a:txBody>
                    <a:bodyPr/>
                    <a:lstStyle/>
                    <a:p>
                      <a:pPr algn="ctr" fontAlgn="b"/>
                      <a:r>
                        <a:rPr lang="en-IN" sz="1100" u="none" strike="noStrike">
                          <a:effectLst/>
                        </a:rPr>
                        <a:t>4.3</a:t>
                      </a:r>
                      <a:endParaRPr lang="en-IN" sz="1100" b="0" i="0" u="none" strike="noStrike">
                        <a:solidFill>
                          <a:srgbClr val="000000"/>
                        </a:solidFill>
                        <a:effectLst/>
                        <a:latin typeface="Century Gothic" panose="020B0502020202020204" pitchFamily="34" charset="0"/>
                      </a:endParaRPr>
                    </a:p>
                  </a:txBody>
                  <a:tcPr marL="6350" marR="6350" marT="6350" marB="0" anchor="ctr"/>
                </a:tc>
                <a:extLst>
                  <a:ext uri="{0D108BD9-81ED-4DB2-BD59-A6C34878D82A}">
                    <a16:rowId xmlns:a16="http://schemas.microsoft.com/office/drawing/2014/main" val="3219798364"/>
                  </a:ext>
                </a:extLst>
              </a:tr>
              <a:tr h="305895">
                <a:tc>
                  <a:txBody>
                    <a:bodyPr/>
                    <a:lstStyle/>
                    <a:p>
                      <a:pPr algn="ctr" fontAlgn="b"/>
                      <a:r>
                        <a:rPr lang="en-IN" sz="1100" u="none" strike="noStrike">
                          <a:effectLst/>
                        </a:rPr>
                        <a:t>Grand Total</a:t>
                      </a:r>
                      <a:endParaRPr lang="en-IN" sz="1100" b="1" i="0" u="none" strike="noStrike">
                        <a:solidFill>
                          <a:srgbClr val="000000"/>
                        </a:solidFill>
                        <a:effectLst/>
                        <a:latin typeface="Century Gothic" panose="020B0502020202020204" pitchFamily="34" charset="0"/>
                      </a:endParaRPr>
                    </a:p>
                  </a:txBody>
                  <a:tcPr marL="6350" marR="6350" marT="6350" marB="0" anchor="ctr"/>
                </a:tc>
                <a:tc>
                  <a:txBody>
                    <a:bodyPr/>
                    <a:lstStyle/>
                    <a:p>
                      <a:pPr algn="ctr" fontAlgn="b"/>
                      <a:r>
                        <a:rPr lang="en-IN" sz="1100" u="none" strike="noStrike" dirty="0">
                          <a:effectLst/>
                        </a:rPr>
                        <a:t>21</a:t>
                      </a:r>
                      <a:endParaRPr lang="en-IN" sz="1100" b="1" i="0" u="none" strike="noStrike" dirty="0">
                        <a:solidFill>
                          <a:srgbClr val="000000"/>
                        </a:solidFill>
                        <a:effectLst/>
                        <a:latin typeface="Century Gothic" panose="020B0502020202020204" pitchFamily="34" charset="0"/>
                      </a:endParaRPr>
                    </a:p>
                  </a:txBody>
                  <a:tcPr marL="6350" marR="6350" marT="6350" marB="0" anchor="ctr"/>
                </a:tc>
                <a:tc>
                  <a:txBody>
                    <a:bodyPr/>
                    <a:lstStyle/>
                    <a:p>
                      <a:pPr algn="ctr" fontAlgn="b"/>
                      <a:r>
                        <a:rPr lang="en-IN" sz="1100" u="none" strike="noStrike" dirty="0">
                          <a:effectLst/>
                        </a:rPr>
                        <a:t>4.295238095</a:t>
                      </a:r>
                      <a:endParaRPr lang="en-IN" sz="1100" b="1" i="0" u="none" strike="noStrike" dirty="0">
                        <a:solidFill>
                          <a:srgbClr val="000000"/>
                        </a:solidFill>
                        <a:effectLst/>
                        <a:latin typeface="Century Gothic" panose="020B0502020202020204" pitchFamily="34" charset="0"/>
                      </a:endParaRPr>
                    </a:p>
                  </a:txBody>
                  <a:tcPr marL="6350" marR="6350" marT="6350" marB="0" anchor="ctr"/>
                </a:tc>
                <a:extLst>
                  <a:ext uri="{0D108BD9-81ED-4DB2-BD59-A6C34878D82A}">
                    <a16:rowId xmlns:a16="http://schemas.microsoft.com/office/drawing/2014/main" val="1181110718"/>
                  </a:ext>
                </a:extLst>
              </a:tr>
            </a:tbl>
          </a:graphicData>
        </a:graphic>
      </p:graphicFrame>
      <p:sp>
        <p:nvSpPr>
          <p:cNvPr id="7" name="TextBox 6">
            <a:extLst>
              <a:ext uri="{FF2B5EF4-FFF2-40B4-BE49-F238E27FC236}">
                <a16:creationId xmlns:a16="http://schemas.microsoft.com/office/drawing/2014/main" id="{A7967584-1AE2-C0B1-294E-F9AB7A8BBEA5}"/>
              </a:ext>
            </a:extLst>
          </p:cNvPr>
          <p:cNvSpPr txBox="1"/>
          <p:nvPr/>
        </p:nvSpPr>
        <p:spPr>
          <a:xfrm>
            <a:off x="1380226" y="3536830"/>
            <a:ext cx="9273396" cy="2954655"/>
          </a:xfrm>
          <a:prstGeom prst="rect">
            <a:avLst/>
          </a:prstGeom>
          <a:noFill/>
        </p:spPr>
        <p:txBody>
          <a:bodyPr wrap="square" rtlCol="0">
            <a:spAutoFit/>
          </a:bodyPr>
          <a:lstStyle/>
          <a:p>
            <a:r>
              <a:rPr lang="en-IN" sz="2800" dirty="0">
                <a:effectLst/>
                <a:latin typeface="Arial" panose="020B0604020202020204" pitchFamily="34" charset="0"/>
                <a:ea typeface="Times New Roman" panose="02020603050405020304" pitchFamily="18" charset="0"/>
              </a:rPr>
              <a:t>The current quality regarding ratings for restaurants that are open there is 4.30 and 4.23 in Indonesia and UAE respectively. Though very a smaller number of restaurants have extra facilities that are provided by the restaurant. As the demand of food is high over there, the new restaurants will have great response.</a:t>
            </a:r>
            <a:endParaRPr lang="en-IN" sz="28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236992284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00A52-2CB6-4EB5-86D4-E115A2190F6E}"/>
              </a:ext>
            </a:extLst>
          </p:cNvPr>
          <p:cNvSpPr>
            <a:spLocks noGrp="1"/>
          </p:cNvSpPr>
          <p:nvPr>
            <p:ph type="title"/>
          </p:nvPr>
        </p:nvSpPr>
        <p:spPr>
          <a:xfrm>
            <a:off x="853411" y="0"/>
            <a:ext cx="10353762" cy="1257300"/>
          </a:xfrm>
        </p:spPr>
        <p:txBody>
          <a:bodyPr/>
          <a:lstStyle/>
          <a:p>
            <a:r>
              <a:rPr lang="en-US" u="sng" dirty="0"/>
              <a:t>ANALYSIS( </a:t>
            </a:r>
            <a:r>
              <a:rPr lang="en-US" u="sng" dirty="0" err="1"/>
              <a:t>Cont</a:t>
            </a:r>
            <a:r>
              <a:rPr lang="en-US" u="sng" dirty="0"/>
              <a:t>…)</a:t>
            </a:r>
            <a:endParaRPr lang="en-IN" dirty="0"/>
          </a:p>
        </p:txBody>
      </p:sp>
      <p:sp>
        <p:nvSpPr>
          <p:cNvPr id="3" name="TextBox 2">
            <a:extLst>
              <a:ext uri="{FF2B5EF4-FFF2-40B4-BE49-F238E27FC236}">
                <a16:creationId xmlns:a16="http://schemas.microsoft.com/office/drawing/2014/main" id="{122430C6-9F1C-0294-6F49-4A97724F8A63}"/>
              </a:ext>
            </a:extLst>
          </p:cNvPr>
          <p:cNvSpPr txBox="1"/>
          <p:nvPr/>
        </p:nvSpPr>
        <p:spPr>
          <a:xfrm>
            <a:off x="853411" y="1423358"/>
            <a:ext cx="10567963" cy="1908215"/>
          </a:xfrm>
          <a:prstGeom prst="rect">
            <a:avLst/>
          </a:prstGeom>
          <a:noFill/>
        </p:spPr>
        <p:txBody>
          <a:bodyPr wrap="square" rtlCol="0">
            <a:spAutoFit/>
          </a:bodyPr>
          <a:lstStyle/>
          <a:p>
            <a:r>
              <a:rPr lang="en-IN" sz="2000" dirty="0">
                <a:effectLst/>
                <a:latin typeface="Arial" panose="020B0604020202020204" pitchFamily="34" charset="0"/>
                <a:ea typeface="Times New Roman" panose="02020603050405020304" pitchFamily="18" charset="0"/>
              </a:rPr>
              <a:t>The total expenditure of the suggested cities are as follows: In Indonesia the average cost of two people is around 281190.28 IDR. The price range of the two is from about 70000 IDR to maximum of 800000 IDR. Same as Indonesia, in United Arab Emirates the average cost of two people is around 166.42 AED. While its price ranges from around 50 AED to maximum of 250 AED.</a:t>
            </a:r>
            <a:endParaRPr lang="en-IN" sz="2000" dirty="0">
              <a:effectLst/>
              <a:latin typeface="Times New Roman" panose="02020603050405020304" pitchFamily="18" charset="0"/>
              <a:ea typeface="Times New Roman" panose="02020603050405020304" pitchFamily="18" charset="0"/>
            </a:endParaRPr>
          </a:p>
          <a:p>
            <a:endParaRPr lang="en-IN" dirty="0"/>
          </a:p>
        </p:txBody>
      </p:sp>
      <p:graphicFrame>
        <p:nvGraphicFramePr>
          <p:cNvPr id="4" name="Table 3">
            <a:extLst>
              <a:ext uri="{FF2B5EF4-FFF2-40B4-BE49-F238E27FC236}">
                <a16:creationId xmlns:a16="http://schemas.microsoft.com/office/drawing/2014/main" id="{C488A2BF-54FD-23DC-3BE1-39B700360356}"/>
              </a:ext>
            </a:extLst>
          </p:cNvPr>
          <p:cNvGraphicFramePr>
            <a:graphicFrameLocks noGrp="1"/>
          </p:cNvGraphicFramePr>
          <p:nvPr>
            <p:extLst>
              <p:ext uri="{D42A27DB-BD31-4B8C-83A1-F6EECF244321}">
                <p14:modId xmlns:p14="http://schemas.microsoft.com/office/powerpoint/2010/main" val="4288220044"/>
              </p:ext>
            </p:extLst>
          </p:nvPr>
        </p:nvGraphicFramePr>
        <p:xfrm>
          <a:off x="501841" y="3493317"/>
          <a:ext cx="5398627" cy="2795340"/>
        </p:xfrm>
        <a:graphic>
          <a:graphicData uri="http://schemas.openxmlformats.org/drawingml/2006/table">
            <a:tbl>
              <a:tblPr firstRow="1" firstCol="1" lastRow="1">
                <a:effectLst>
                  <a:innerShdw blurRad="114300">
                    <a:prstClr val="black"/>
                  </a:innerShdw>
                </a:effectLst>
                <a:tableStyleId>{16D9F66E-5EB9-4882-86FB-DCBF35E3C3E4}</a:tableStyleId>
              </a:tblPr>
              <a:tblGrid>
                <a:gridCol w="1440024">
                  <a:extLst>
                    <a:ext uri="{9D8B030D-6E8A-4147-A177-3AD203B41FA5}">
                      <a16:colId xmlns:a16="http://schemas.microsoft.com/office/drawing/2014/main" val="3346559800"/>
                    </a:ext>
                  </a:extLst>
                </a:gridCol>
                <a:gridCol w="3958603">
                  <a:extLst>
                    <a:ext uri="{9D8B030D-6E8A-4147-A177-3AD203B41FA5}">
                      <a16:colId xmlns:a16="http://schemas.microsoft.com/office/drawing/2014/main" val="4094717708"/>
                    </a:ext>
                  </a:extLst>
                </a:gridCol>
              </a:tblGrid>
              <a:tr h="465890">
                <a:tc>
                  <a:txBody>
                    <a:bodyPr/>
                    <a:lstStyle/>
                    <a:p>
                      <a:pPr algn="ctr"/>
                      <a:r>
                        <a:rPr lang="en-IN" sz="1100">
                          <a:effectLst/>
                        </a:rPr>
                        <a:t>City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r>
                        <a:rPr lang="en-IN" sz="1100">
                          <a:effectLst/>
                        </a:rPr>
                        <a:t>Average of Average_Cost_for_two</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924333258"/>
                  </a:ext>
                </a:extLst>
              </a:tr>
              <a:tr h="465890">
                <a:tc>
                  <a:txBody>
                    <a:bodyPr/>
                    <a:lstStyle/>
                    <a:p>
                      <a:pPr algn="ctr"/>
                      <a:r>
                        <a:rPr lang="en-IN" sz="1100">
                          <a:effectLst/>
                        </a:rPr>
                        <a:t>Bandung</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r>
                        <a:rPr lang="en-IN" sz="1100" dirty="0">
                          <a:effectLst/>
                        </a:rPr>
                        <a:t>150000.00 IDR</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53114565"/>
                  </a:ext>
                </a:extLst>
              </a:tr>
              <a:tr h="465890">
                <a:tc>
                  <a:txBody>
                    <a:bodyPr/>
                    <a:lstStyle/>
                    <a:p>
                      <a:pPr algn="ctr"/>
                      <a:r>
                        <a:rPr lang="en-IN" sz="1100">
                          <a:effectLst/>
                        </a:rPr>
                        <a:t>Bogor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r>
                        <a:rPr lang="en-IN" sz="1100">
                          <a:effectLst/>
                        </a:rPr>
                        <a:t>160000.00 IDR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380390656"/>
                  </a:ext>
                </a:extLst>
              </a:tr>
              <a:tr h="465890">
                <a:tc>
                  <a:txBody>
                    <a:bodyPr/>
                    <a:lstStyle/>
                    <a:p>
                      <a:pPr algn="ctr"/>
                      <a:r>
                        <a:rPr lang="en-IN" sz="1100">
                          <a:effectLst/>
                        </a:rPr>
                        <a:t>Jakarta</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r>
                        <a:rPr lang="en-IN" sz="1100">
                          <a:effectLst/>
                        </a:rPr>
                        <a:t>308437.50 IDR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224283405"/>
                  </a:ext>
                </a:extLst>
              </a:tr>
              <a:tr h="465890">
                <a:tc>
                  <a:txBody>
                    <a:bodyPr/>
                    <a:lstStyle/>
                    <a:p>
                      <a:pPr algn="ctr"/>
                      <a:r>
                        <a:rPr lang="en-IN" sz="1100">
                          <a:effectLst/>
                        </a:rPr>
                        <a:t>Tangerang</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r>
                        <a:rPr lang="en-IN" sz="1100">
                          <a:effectLst/>
                        </a:rPr>
                        <a:t>250000.00 IDR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752473464"/>
                  </a:ext>
                </a:extLst>
              </a:tr>
              <a:tr h="465890">
                <a:tc>
                  <a:txBody>
                    <a:bodyPr/>
                    <a:lstStyle/>
                    <a:p>
                      <a:pPr algn="ctr"/>
                      <a:r>
                        <a:rPr lang="en-IN" sz="1100">
                          <a:effectLst/>
                        </a:rPr>
                        <a:t>Grand Total</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r>
                        <a:rPr lang="en-IN" sz="1100" dirty="0">
                          <a:effectLst/>
                        </a:rPr>
                        <a:t>281190.48 IDR</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265890213"/>
                  </a:ext>
                </a:extLst>
              </a:tr>
            </a:tbl>
          </a:graphicData>
        </a:graphic>
      </p:graphicFrame>
      <p:graphicFrame>
        <p:nvGraphicFramePr>
          <p:cNvPr id="5" name="Table 4">
            <a:extLst>
              <a:ext uri="{FF2B5EF4-FFF2-40B4-BE49-F238E27FC236}">
                <a16:creationId xmlns:a16="http://schemas.microsoft.com/office/drawing/2014/main" id="{4A7C0658-8B7B-2E69-6706-8FDB3D642308}"/>
              </a:ext>
            </a:extLst>
          </p:cNvPr>
          <p:cNvGraphicFramePr>
            <a:graphicFrameLocks noGrp="1"/>
          </p:cNvGraphicFramePr>
          <p:nvPr>
            <p:extLst>
              <p:ext uri="{D42A27DB-BD31-4B8C-83A1-F6EECF244321}">
                <p14:modId xmlns:p14="http://schemas.microsoft.com/office/powerpoint/2010/main" val="1361327539"/>
              </p:ext>
            </p:extLst>
          </p:nvPr>
        </p:nvGraphicFramePr>
        <p:xfrm>
          <a:off x="6137392" y="3493317"/>
          <a:ext cx="5398626" cy="2795340"/>
        </p:xfrm>
        <a:graphic>
          <a:graphicData uri="http://schemas.openxmlformats.org/drawingml/2006/table">
            <a:tbl>
              <a:tblPr firstRow="1" firstCol="1" lastRow="1">
                <a:effectLst>
                  <a:innerShdw blurRad="114300">
                    <a:prstClr val="black"/>
                  </a:innerShdw>
                </a:effectLst>
                <a:tableStyleId>{16D9F66E-5EB9-4882-86FB-DCBF35E3C3E4}</a:tableStyleId>
              </a:tblPr>
              <a:tblGrid>
                <a:gridCol w="1833116">
                  <a:extLst>
                    <a:ext uri="{9D8B030D-6E8A-4147-A177-3AD203B41FA5}">
                      <a16:colId xmlns:a16="http://schemas.microsoft.com/office/drawing/2014/main" val="3162448142"/>
                    </a:ext>
                  </a:extLst>
                </a:gridCol>
                <a:gridCol w="3565510">
                  <a:extLst>
                    <a:ext uri="{9D8B030D-6E8A-4147-A177-3AD203B41FA5}">
                      <a16:colId xmlns:a16="http://schemas.microsoft.com/office/drawing/2014/main" val="2379103078"/>
                    </a:ext>
                  </a:extLst>
                </a:gridCol>
              </a:tblGrid>
              <a:tr h="931780">
                <a:tc>
                  <a:txBody>
                    <a:bodyPr/>
                    <a:lstStyle/>
                    <a:p>
                      <a:pPr algn="ctr"/>
                      <a:r>
                        <a:rPr lang="en-IN" sz="1100">
                          <a:effectLst/>
                        </a:rPr>
                        <a:t>City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r>
                        <a:rPr lang="en-IN" sz="1100">
                          <a:effectLst/>
                        </a:rPr>
                        <a:t>Average of Average_Cost_for_two</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4252344299"/>
                  </a:ext>
                </a:extLst>
              </a:tr>
              <a:tr h="465890">
                <a:tc>
                  <a:txBody>
                    <a:bodyPr/>
                    <a:lstStyle/>
                    <a:p>
                      <a:pPr algn="ctr"/>
                      <a:r>
                        <a:rPr lang="en-IN" sz="1100">
                          <a:effectLst/>
                        </a:rPr>
                        <a:t>Abu Dhabi</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r>
                        <a:rPr lang="en-IN" sz="1100">
                          <a:effectLst/>
                        </a:rPr>
                        <a:t>182.00 AED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116853262"/>
                  </a:ext>
                </a:extLst>
              </a:tr>
              <a:tr h="465890">
                <a:tc>
                  <a:txBody>
                    <a:bodyPr/>
                    <a:lstStyle/>
                    <a:p>
                      <a:pPr algn="ctr"/>
                      <a:r>
                        <a:rPr lang="en-IN" sz="1100">
                          <a:effectLst/>
                        </a:rPr>
                        <a:t>Dubai</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r>
                        <a:rPr lang="en-IN" sz="1100">
                          <a:effectLst/>
                        </a:rPr>
                        <a:t>211.75 AED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989237339"/>
                  </a:ext>
                </a:extLst>
              </a:tr>
              <a:tr h="465890">
                <a:tc>
                  <a:txBody>
                    <a:bodyPr/>
                    <a:lstStyle/>
                    <a:p>
                      <a:pPr algn="ctr"/>
                      <a:r>
                        <a:rPr lang="en-IN" sz="1100">
                          <a:effectLst/>
                        </a:rPr>
                        <a:t>Sharjah</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r>
                        <a:rPr lang="en-IN" sz="1100">
                          <a:effectLst/>
                        </a:rPr>
                        <a:t>105.50 AED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970994889"/>
                  </a:ext>
                </a:extLst>
              </a:tr>
              <a:tr h="465890">
                <a:tc>
                  <a:txBody>
                    <a:bodyPr/>
                    <a:lstStyle/>
                    <a:p>
                      <a:pPr algn="ctr"/>
                      <a:r>
                        <a:rPr lang="en-IN" sz="1100">
                          <a:effectLst/>
                        </a:rPr>
                        <a:t>Grand Total</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r>
                        <a:rPr lang="en-IN" sz="1100" dirty="0">
                          <a:effectLst/>
                        </a:rPr>
                        <a:t>166.42 AED</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561939961"/>
                  </a:ext>
                </a:extLst>
              </a:tr>
            </a:tbl>
          </a:graphicData>
        </a:graphic>
      </p:graphicFrame>
    </p:spTree>
    <p:extLst>
      <p:ext uri="{BB962C8B-B14F-4D97-AF65-F5344CB8AC3E}">
        <p14:creationId xmlns:p14="http://schemas.microsoft.com/office/powerpoint/2010/main" val="145392110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B3113-9811-5B2A-7C98-4BE6524F42FA}"/>
              </a:ext>
            </a:extLst>
          </p:cNvPr>
          <p:cNvSpPr>
            <a:spLocks noGrp="1"/>
          </p:cNvSpPr>
          <p:nvPr>
            <p:ph type="title"/>
          </p:nvPr>
        </p:nvSpPr>
        <p:spPr>
          <a:xfrm>
            <a:off x="1017312" y="0"/>
            <a:ext cx="10353762" cy="1257300"/>
          </a:xfrm>
        </p:spPr>
        <p:txBody>
          <a:bodyPr/>
          <a:lstStyle/>
          <a:p>
            <a:r>
              <a:rPr lang="en-US" u="sng" dirty="0"/>
              <a:t>ANALYSIS( </a:t>
            </a:r>
            <a:r>
              <a:rPr lang="en-US" u="sng" dirty="0" err="1"/>
              <a:t>Cont</a:t>
            </a:r>
            <a:r>
              <a:rPr lang="en-US" u="sng" dirty="0"/>
              <a:t>…)</a:t>
            </a:r>
            <a:endParaRPr lang="en-IN" dirty="0"/>
          </a:p>
        </p:txBody>
      </p:sp>
      <p:sp>
        <p:nvSpPr>
          <p:cNvPr id="3" name="TextBox 2">
            <a:extLst>
              <a:ext uri="{FF2B5EF4-FFF2-40B4-BE49-F238E27FC236}">
                <a16:creationId xmlns:a16="http://schemas.microsoft.com/office/drawing/2014/main" id="{C477A5BC-80B3-1281-A547-27A9A5831000}"/>
              </a:ext>
            </a:extLst>
          </p:cNvPr>
          <p:cNvSpPr txBox="1"/>
          <p:nvPr/>
        </p:nvSpPr>
        <p:spPr>
          <a:xfrm>
            <a:off x="634468" y="1112808"/>
            <a:ext cx="11119449" cy="1754326"/>
          </a:xfrm>
          <a:prstGeom prst="rect">
            <a:avLst/>
          </a:prstGeom>
          <a:noFill/>
        </p:spPr>
        <p:txBody>
          <a:bodyPr wrap="square" rtlCol="0">
            <a:spAutoFit/>
          </a:bodyPr>
          <a:lstStyle/>
          <a:p>
            <a:r>
              <a:rPr lang="en-US" sz="1800" dirty="0">
                <a:effectLst/>
                <a:latin typeface="Arial" panose="020B0604020202020204" pitchFamily="34" charset="0"/>
                <a:ea typeface="Calibri" panose="020F0502020204030204" pitchFamily="34" charset="0"/>
              </a:rPr>
              <a:t>The </a:t>
            </a:r>
            <a:r>
              <a:rPr lang="en-US" sz="1800" dirty="0" err="1">
                <a:effectLst/>
                <a:latin typeface="Arial" panose="020B0604020202020204" pitchFamily="34" charset="0"/>
                <a:ea typeface="Calibri" panose="020F0502020204030204" pitchFamily="34" charset="0"/>
              </a:rPr>
              <a:t>Talaga</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Sampireun</a:t>
            </a:r>
            <a:r>
              <a:rPr lang="en-US" sz="1800" dirty="0">
                <a:effectLst/>
                <a:latin typeface="Arial" panose="020B0604020202020204" pitchFamily="34" charset="0"/>
                <a:ea typeface="Calibri" panose="020F0502020204030204" pitchFamily="34" charset="0"/>
              </a:rPr>
              <a:t> and Sushi Masa can be our biggest competition as they have the highest ratings among all the restaurants available there as its rating is around 4.9 and 4.6 respectively despite having no extra facilities provided by them. These restaurants are ranging in 2-3 price range. While in UAE, the AB’s Absolute Barbeque and Punjab Grill can be a tough competition as its rating ranges from 4.8-4.9 and 4.9 respectively. While both the restaurants provide online table booking options. The price range of both the restaurant is in 3 and 4 respectively.</a:t>
            </a:r>
            <a:endParaRPr lang="en-IN" dirty="0"/>
          </a:p>
        </p:txBody>
      </p:sp>
      <p:sp>
        <p:nvSpPr>
          <p:cNvPr id="4" name="TextBox 3">
            <a:extLst>
              <a:ext uri="{FF2B5EF4-FFF2-40B4-BE49-F238E27FC236}">
                <a16:creationId xmlns:a16="http://schemas.microsoft.com/office/drawing/2014/main" id="{2D4BBBE7-C8E5-9A3F-5DEB-449EA89B6436}"/>
              </a:ext>
            </a:extLst>
          </p:cNvPr>
          <p:cNvSpPr txBox="1"/>
          <p:nvPr/>
        </p:nvSpPr>
        <p:spPr>
          <a:xfrm>
            <a:off x="508958" y="3200400"/>
            <a:ext cx="4701397" cy="3785652"/>
          </a:xfrm>
          <a:prstGeom prst="rect">
            <a:avLst/>
          </a:prstGeom>
          <a:noFill/>
        </p:spPr>
        <p:txBody>
          <a:bodyPr wrap="square" rtlCol="0">
            <a:spAutoFit/>
          </a:bodyPr>
          <a:lstStyle/>
          <a:p>
            <a:r>
              <a:rPr lang="en-IN" sz="2400" dirty="0">
                <a:effectLst/>
                <a:latin typeface="Arial" panose="020B0604020202020204" pitchFamily="34" charset="0"/>
                <a:ea typeface="Times New Roman" panose="02020603050405020304" pitchFamily="18" charset="0"/>
              </a:rPr>
              <a:t> According to our current data, we should definitely go with online delivery and table booking features. As this affects the rating of the restaurants, it can be seen that the restaurants that provide these facilities has more ratings as compared to the restaurants that don’t provide such facilities.</a:t>
            </a:r>
            <a:endParaRPr lang="en-IN" sz="2400" dirty="0">
              <a:effectLst/>
              <a:latin typeface="Times New Roman" panose="02020603050405020304" pitchFamily="18" charset="0"/>
              <a:ea typeface="Times New Roman" panose="02020603050405020304" pitchFamily="18" charset="0"/>
            </a:endParaRPr>
          </a:p>
          <a:p>
            <a:endParaRPr lang="en-IN" sz="2400" dirty="0"/>
          </a:p>
        </p:txBody>
      </p:sp>
      <p:graphicFrame>
        <p:nvGraphicFramePr>
          <p:cNvPr id="5" name="Table 4">
            <a:extLst>
              <a:ext uri="{FF2B5EF4-FFF2-40B4-BE49-F238E27FC236}">
                <a16:creationId xmlns:a16="http://schemas.microsoft.com/office/drawing/2014/main" id="{4C8BF8E3-CABD-EDC9-3828-20C44E959769}"/>
              </a:ext>
            </a:extLst>
          </p:cNvPr>
          <p:cNvGraphicFramePr>
            <a:graphicFrameLocks noGrp="1"/>
          </p:cNvGraphicFramePr>
          <p:nvPr>
            <p:extLst>
              <p:ext uri="{D42A27DB-BD31-4B8C-83A1-F6EECF244321}">
                <p14:modId xmlns:p14="http://schemas.microsoft.com/office/powerpoint/2010/main" val="3078842758"/>
              </p:ext>
            </p:extLst>
          </p:nvPr>
        </p:nvGraphicFramePr>
        <p:xfrm>
          <a:off x="6194192" y="3200400"/>
          <a:ext cx="4795861" cy="1276708"/>
        </p:xfrm>
        <a:graphic>
          <a:graphicData uri="http://schemas.openxmlformats.org/drawingml/2006/table">
            <a:tbl>
              <a:tblPr firstRow="1" firstCol="1" lastRow="1" lastCol="1" bandRow="1" bandCol="1">
                <a:effectLst>
                  <a:innerShdw blurRad="114300">
                    <a:prstClr val="black"/>
                  </a:innerShdw>
                </a:effectLst>
                <a:tableStyleId>{16D9F66E-5EB9-4882-86FB-DCBF35E3C3E4}</a:tableStyleId>
              </a:tblPr>
              <a:tblGrid>
                <a:gridCol w="2659038">
                  <a:extLst>
                    <a:ext uri="{9D8B030D-6E8A-4147-A177-3AD203B41FA5}">
                      <a16:colId xmlns:a16="http://schemas.microsoft.com/office/drawing/2014/main" val="2630007900"/>
                    </a:ext>
                  </a:extLst>
                </a:gridCol>
                <a:gridCol w="2136823">
                  <a:extLst>
                    <a:ext uri="{9D8B030D-6E8A-4147-A177-3AD203B41FA5}">
                      <a16:colId xmlns:a16="http://schemas.microsoft.com/office/drawing/2014/main" val="83185129"/>
                    </a:ext>
                  </a:extLst>
                </a:gridCol>
              </a:tblGrid>
              <a:tr h="450006">
                <a:tc>
                  <a:txBody>
                    <a:bodyPr/>
                    <a:lstStyle/>
                    <a:p>
                      <a:pPr algn="ctr"/>
                      <a:r>
                        <a:rPr lang="en-IN" sz="1100" dirty="0" err="1">
                          <a:effectLst/>
                        </a:rPr>
                        <a:t>Has_Online_delivery</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100">
                          <a:effectLst/>
                        </a:rPr>
                        <a:t>Average of Rating</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33728152"/>
                  </a:ext>
                </a:extLst>
              </a:tr>
              <a:tr h="413351">
                <a:tc>
                  <a:txBody>
                    <a:bodyPr/>
                    <a:lstStyle/>
                    <a:p>
                      <a:pPr algn="ctr"/>
                      <a:r>
                        <a:rPr lang="en-IN" sz="1100" dirty="0">
                          <a:effectLst/>
                        </a:rPr>
                        <a:t>No</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T w="12700" cap="flat" cmpd="sng" algn="ctr">
                      <a:solidFill>
                        <a:schemeClr val="tx1"/>
                      </a:solidFill>
                      <a:prstDash val="solid"/>
                      <a:round/>
                      <a:headEnd type="none" w="med" len="med"/>
                      <a:tailEnd type="none" w="med" len="med"/>
                    </a:lnT>
                  </a:tcPr>
                </a:tc>
                <a:tc>
                  <a:txBody>
                    <a:bodyPr/>
                    <a:lstStyle/>
                    <a:p>
                      <a:pPr algn="ctr"/>
                      <a:r>
                        <a:rPr lang="en-IN" sz="1100">
                          <a:effectLst/>
                        </a:rPr>
                        <a:t>2.754309859</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637741137"/>
                  </a:ext>
                </a:extLst>
              </a:tr>
              <a:tr h="413351">
                <a:tc>
                  <a:txBody>
                    <a:bodyPr/>
                    <a:lstStyle/>
                    <a:p>
                      <a:pPr algn="ctr"/>
                      <a:r>
                        <a:rPr lang="en-IN" sz="1100">
                          <a:effectLst/>
                        </a:rPr>
                        <a:t>Yes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r>
                        <a:rPr lang="en-IN" sz="1100" dirty="0">
                          <a:effectLst/>
                        </a:rPr>
                        <a:t>3.288004896</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498683245"/>
                  </a:ext>
                </a:extLst>
              </a:tr>
            </a:tbl>
          </a:graphicData>
        </a:graphic>
      </p:graphicFrame>
      <p:graphicFrame>
        <p:nvGraphicFramePr>
          <p:cNvPr id="6" name="Table 5">
            <a:extLst>
              <a:ext uri="{FF2B5EF4-FFF2-40B4-BE49-F238E27FC236}">
                <a16:creationId xmlns:a16="http://schemas.microsoft.com/office/drawing/2014/main" id="{7DB28EFD-31D4-942E-2701-8054393D1D45}"/>
              </a:ext>
            </a:extLst>
          </p:cNvPr>
          <p:cNvGraphicFramePr>
            <a:graphicFrameLocks noGrp="1"/>
          </p:cNvGraphicFramePr>
          <p:nvPr>
            <p:extLst>
              <p:ext uri="{D42A27DB-BD31-4B8C-83A1-F6EECF244321}">
                <p14:modId xmlns:p14="http://schemas.microsoft.com/office/powerpoint/2010/main" val="2515091842"/>
              </p:ext>
            </p:extLst>
          </p:nvPr>
        </p:nvGraphicFramePr>
        <p:xfrm>
          <a:off x="6194192" y="4882369"/>
          <a:ext cx="4795861" cy="1380408"/>
        </p:xfrm>
        <a:graphic>
          <a:graphicData uri="http://schemas.openxmlformats.org/drawingml/2006/table">
            <a:tbl>
              <a:tblPr firstRow="1" firstCol="1" lastRow="1" lastCol="1" bandRow="1" bandCol="1">
                <a:effectLst>
                  <a:innerShdw blurRad="114300">
                    <a:prstClr val="black"/>
                  </a:innerShdw>
                </a:effectLst>
                <a:tableStyleId>{16D9F66E-5EB9-4882-86FB-DCBF35E3C3E4}</a:tableStyleId>
              </a:tblPr>
              <a:tblGrid>
                <a:gridCol w="2621822">
                  <a:extLst>
                    <a:ext uri="{9D8B030D-6E8A-4147-A177-3AD203B41FA5}">
                      <a16:colId xmlns:a16="http://schemas.microsoft.com/office/drawing/2014/main" val="594398176"/>
                    </a:ext>
                  </a:extLst>
                </a:gridCol>
                <a:gridCol w="2174039">
                  <a:extLst>
                    <a:ext uri="{9D8B030D-6E8A-4147-A177-3AD203B41FA5}">
                      <a16:colId xmlns:a16="http://schemas.microsoft.com/office/drawing/2014/main" val="2442200618"/>
                    </a:ext>
                  </a:extLst>
                </a:gridCol>
              </a:tblGrid>
              <a:tr h="430888">
                <a:tc>
                  <a:txBody>
                    <a:bodyPr/>
                    <a:lstStyle/>
                    <a:p>
                      <a:pPr algn="ctr"/>
                      <a:r>
                        <a:rPr lang="en-IN" sz="1100" dirty="0" err="1">
                          <a:effectLst/>
                        </a:rPr>
                        <a:t>Has_Table_booking</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R w="12700" cap="flat" cmpd="sng" algn="ctr">
                      <a:solidFill>
                        <a:schemeClr val="tx1"/>
                      </a:solidFill>
                      <a:prstDash val="solid"/>
                      <a:round/>
                      <a:headEnd type="none" w="med" len="med"/>
                      <a:tailEnd type="none" w="med" len="med"/>
                    </a:lnR>
                  </a:tcPr>
                </a:tc>
                <a:tc>
                  <a:txBody>
                    <a:bodyPr/>
                    <a:lstStyle/>
                    <a:p>
                      <a:pPr algn="ctr"/>
                      <a:r>
                        <a:rPr lang="en-IN" sz="1100" dirty="0">
                          <a:effectLst/>
                        </a:rPr>
                        <a:t>Average of Rating</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11347937"/>
                  </a:ext>
                </a:extLst>
              </a:tr>
              <a:tr h="474760">
                <a:tc>
                  <a:txBody>
                    <a:bodyPr/>
                    <a:lstStyle/>
                    <a:p>
                      <a:pPr algn="ctr"/>
                      <a:r>
                        <a:rPr lang="en-IN" sz="1100" dirty="0">
                          <a:effectLst/>
                        </a:rPr>
                        <a:t>No</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r>
                        <a:rPr lang="en-IN" sz="1100">
                          <a:effectLst/>
                        </a:rPr>
                        <a:t>2.809686644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524019675"/>
                  </a:ext>
                </a:extLst>
              </a:tr>
              <a:tr h="474760">
                <a:tc>
                  <a:txBody>
                    <a:bodyPr/>
                    <a:lstStyle/>
                    <a:p>
                      <a:pPr algn="ctr"/>
                      <a:r>
                        <a:rPr lang="en-IN" sz="1100" dirty="0">
                          <a:effectLst/>
                        </a:rPr>
                        <a:t>Yes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r>
                        <a:rPr lang="en-IN" sz="1100" dirty="0">
                          <a:effectLst/>
                        </a:rPr>
                        <a:t>3.482556131</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544647478"/>
                  </a:ext>
                </a:extLst>
              </a:tr>
            </a:tbl>
          </a:graphicData>
        </a:graphic>
      </p:graphicFrame>
    </p:spTree>
    <p:extLst>
      <p:ext uri="{BB962C8B-B14F-4D97-AF65-F5344CB8AC3E}">
        <p14:creationId xmlns:p14="http://schemas.microsoft.com/office/powerpoint/2010/main" val="339367257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1F74-9E98-34AF-F05A-673C7ACCB8B6}"/>
              </a:ext>
            </a:extLst>
          </p:cNvPr>
          <p:cNvSpPr>
            <a:spLocks noGrp="1"/>
          </p:cNvSpPr>
          <p:nvPr>
            <p:ph type="title"/>
          </p:nvPr>
        </p:nvSpPr>
        <p:spPr>
          <a:xfrm>
            <a:off x="991433" y="0"/>
            <a:ext cx="10353762" cy="1257300"/>
          </a:xfrm>
        </p:spPr>
        <p:txBody>
          <a:bodyPr/>
          <a:lstStyle/>
          <a:p>
            <a:r>
              <a:rPr lang="en-US" u="sng" dirty="0"/>
              <a:t>ANALYSIS( </a:t>
            </a:r>
            <a:r>
              <a:rPr lang="en-US" u="sng" dirty="0" err="1"/>
              <a:t>Cont</a:t>
            </a:r>
            <a:r>
              <a:rPr lang="en-US" u="sng" dirty="0"/>
              <a:t>…)</a:t>
            </a:r>
            <a:endParaRPr lang="en-IN" dirty="0"/>
          </a:p>
        </p:txBody>
      </p:sp>
      <p:sp>
        <p:nvSpPr>
          <p:cNvPr id="3" name="TextBox 2">
            <a:extLst>
              <a:ext uri="{FF2B5EF4-FFF2-40B4-BE49-F238E27FC236}">
                <a16:creationId xmlns:a16="http://schemas.microsoft.com/office/drawing/2014/main" id="{7DBF8837-7A1C-E809-BE69-D3654FFF830B}"/>
              </a:ext>
            </a:extLst>
          </p:cNvPr>
          <p:cNvSpPr txBox="1"/>
          <p:nvPr/>
        </p:nvSpPr>
        <p:spPr>
          <a:xfrm>
            <a:off x="309804" y="1043065"/>
            <a:ext cx="5684807" cy="3447098"/>
          </a:xfrm>
          <a:prstGeom prst="rect">
            <a:avLst/>
          </a:prstGeom>
          <a:noFill/>
        </p:spPr>
        <p:txBody>
          <a:bodyPr wrap="square" rtlCol="0">
            <a:spAutoFit/>
          </a:bodyPr>
          <a:lstStyle/>
          <a:p>
            <a:r>
              <a:rPr lang="en-IN" sz="2000" dirty="0">
                <a:latin typeface="Arial" panose="020B0604020202020204" pitchFamily="34" charset="0"/>
                <a:ea typeface="Times New Roman" panose="02020603050405020304" pitchFamily="18" charset="0"/>
              </a:rPr>
              <a:t>FOR U.A.E.:</a:t>
            </a:r>
            <a:endParaRPr lang="en-IN" sz="2000" dirty="0">
              <a:effectLst/>
              <a:latin typeface="Arial" panose="020B0604020202020204" pitchFamily="34" charset="0"/>
              <a:ea typeface="Times New Roman" panose="02020603050405020304" pitchFamily="18" charset="0"/>
            </a:endParaRPr>
          </a:p>
          <a:p>
            <a:r>
              <a:rPr lang="en-IN" sz="2000" dirty="0">
                <a:effectLst/>
                <a:latin typeface="Arial" panose="020B0604020202020204" pitchFamily="34" charset="0"/>
                <a:ea typeface="Times New Roman" panose="02020603050405020304" pitchFamily="18" charset="0"/>
              </a:rPr>
              <a:t>The cuisine plays a big role in the ratings of the restaurants. In UAE, the Indian cuisine is more popular than the other cuisine which is mostly North Indian or Rajasthani cuisine. Which is followed by American or fast-food cuisines. From the table it can be seen that there are total 16 restaurants serving north Indian cuisine ands its average rating ranges from 4.6-3.9. Which show its relation between cuisine and rating.</a:t>
            </a:r>
            <a:endParaRPr lang="en-IN" sz="2000" dirty="0">
              <a:effectLst/>
              <a:latin typeface="Times New Roman" panose="02020603050405020304" pitchFamily="18" charset="0"/>
              <a:ea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id="{604EAC22-2092-A880-703C-891B8B97A468}"/>
              </a:ext>
            </a:extLst>
          </p:cNvPr>
          <p:cNvPicPr>
            <a:picLocks noChangeAspect="1"/>
          </p:cNvPicPr>
          <p:nvPr/>
        </p:nvPicPr>
        <p:blipFill>
          <a:blip r:embed="rId2"/>
          <a:stretch>
            <a:fillRect/>
          </a:stretch>
        </p:blipFill>
        <p:spPr>
          <a:xfrm>
            <a:off x="6096000" y="1043065"/>
            <a:ext cx="5858510" cy="2874623"/>
          </a:xfrm>
          <a:prstGeom prst="rect">
            <a:avLst/>
          </a:prstGeom>
        </p:spPr>
      </p:pic>
      <p:sp>
        <p:nvSpPr>
          <p:cNvPr id="5" name="TextBox 4">
            <a:extLst>
              <a:ext uri="{FF2B5EF4-FFF2-40B4-BE49-F238E27FC236}">
                <a16:creationId xmlns:a16="http://schemas.microsoft.com/office/drawing/2014/main" id="{EABE0011-DA6A-D6BA-CF87-F674CAB7A81B}"/>
              </a:ext>
            </a:extLst>
          </p:cNvPr>
          <p:cNvSpPr txBox="1"/>
          <p:nvPr/>
        </p:nvSpPr>
        <p:spPr>
          <a:xfrm>
            <a:off x="396815" y="4399472"/>
            <a:ext cx="5597796" cy="2862322"/>
          </a:xfrm>
          <a:prstGeom prst="rect">
            <a:avLst/>
          </a:prstGeom>
          <a:noFill/>
        </p:spPr>
        <p:txBody>
          <a:bodyPr wrap="square" rtlCol="0">
            <a:spAutoFit/>
          </a:bodyPr>
          <a:lstStyle/>
          <a:p>
            <a:pPr fontAlgn="base"/>
            <a:r>
              <a:rPr lang="en-IN" sz="2000" dirty="0">
                <a:effectLst/>
                <a:latin typeface="Arial" panose="020B0604020202020204" pitchFamily="34" charset="0"/>
                <a:ea typeface="Times New Roman" panose="02020603050405020304" pitchFamily="18" charset="0"/>
              </a:rPr>
              <a:t>FOR INDONESIA:</a:t>
            </a:r>
            <a:endParaRPr lang="en-IN" sz="2000" dirty="0">
              <a:effectLst/>
              <a:latin typeface="Times New Roman" panose="02020603050405020304" pitchFamily="18" charset="0"/>
              <a:ea typeface="Times New Roman" panose="02020603050405020304" pitchFamily="18" charset="0"/>
            </a:endParaRPr>
          </a:p>
          <a:p>
            <a:pPr fontAlgn="base"/>
            <a:r>
              <a:rPr lang="en-IN" sz="2000" dirty="0">
                <a:effectLst/>
                <a:latin typeface="Arial" panose="020B0604020202020204" pitchFamily="34" charset="0"/>
                <a:ea typeface="Times New Roman" panose="02020603050405020304" pitchFamily="18" charset="0"/>
              </a:rPr>
              <a:t>While in the Indonesia the most popular cuisines are Sunda, Indonesian and Sushi. The maximum number of restaurants which serves Sunda, Indonesian and Sushi. And these were the top most rated among the total cuisine served in the areas.</a:t>
            </a:r>
            <a:endParaRPr lang="en-IN" sz="2000" dirty="0">
              <a:effectLst/>
              <a:latin typeface="Times New Roman" panose="02020603050405020304" pitchFamily="18" charset="0"/>
              <a:ea typeface="Times New Roman" panose="02020603050405020304" pitchFamily="18" charset="0"/>
            </a:endParaRPr>
          </a:p>
          <a:p>
            <a:pPr fontAlgn="base"/>
            <a:r>
              <a:rPr lang="en-IN" sz="2000" dirty="0">
                <a:effectLst/>
                <a:latin typeface="Arial" panose="020B0604020202020204" pitchFamily="34" charset="0"/>
                <a:ea typeface="Times New Roman" panose="02020603050405020304" pitchFamily="18" charset="0"/>
              </a:rPr>
              <a:t> </a:t>
            </a:r>
            <a:endParaRPr lang="en-IN" sz="2000" dirty="0">
              <a:effectLst/>
              <a:latin typeface="Times New Roman" panose="02020603050405020304" pitchFamily="18" charset="0"/>
              <a:ea typeface="Times New Roman" panose="02020603050405020304" pitchFamily="18" charset="0"/>
            </a:endParaRPr>
          </a:p>
          <a:p>
            <a:endParaRPr lang="en-IN" sz="2000" dirty="0"/>
          </a:p>
        </p:txBody>
      </p:sp>
      <p:pic>
        <p:nvPicPr>
          <p:cNvPr id="6" name="Picture 5">
            <a:extLst>
              <a:ext uri="{FF2B5EF4-FFF2-40B4-BE49-F238E27FC236}">
                <a16:creationId xmlns:a16="http://schemas.microsoft.com/office/drawing/2014/main" id="{D0AE4BD3-5C5C-62C2-7014-21188F248ABB}"/>
              </a:ext>
            </a:extLst>
          </p:cNvPr>
          <p:cNvPicPr>
            <a:picLocks noChangeAspect="1"/>
          </p:cNvPicPr>
          <p:nvPr/>
        </p:nvPicPr>
        <p:blipFill>
          <a:blip r:embed="rId3"/>
          <a:stretch>
            <a:fillRect/>
          </a:stretch>
        </p:blipFill>
        <p:spPr>
          <a:xfrm>
            <a:off x="6095999" y="4399472"/>
            <a:ext cx="5901055" cy="2165230"/>
          </a:xfrm>
          <a:prstGeom prst="rect">
            <a:avLst/>
          </a:prstGeom>
        </p:spPr>
      </p:pic>
    </p:spTree>
    <p:extLst>
      <p:ext uri="{BB962C8B-B14F-4D97-AF65-F5344CB8AC3E}">
        <p14:creationId xmlns:p14="http://schemas.microsoft.com/office/powerpoint/2010/main" val="262046801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C8E04-6D6A-3F41-8CA2-2B54A5616EDD}"/>
              </a:ext>
            </a:extLst>
          </p:cNvPr>
          <p:cNvSpPr>
            <a:spLocks noGrp="1"/>
          </p:cNvSpPr>
          <p:nvPr>
            <p:ph type="title"/>
          </p:nvPr>
        </p:nvSpPr>
        <p:spPr>
          <a:xfrm>
            <a:off x="1000059" y="0"/>
            <a:ext cx="10353762" cy="1257300"/>
          </a:xfrm>
        </p:spPr>
        <p:txBody>
          <a:bodyPr/>
          <a:lstStyle/>
          <a:p>
            <a:r>
              <a:rPr lang="en-US" u="sng" dirty="0"/>
              <a:t>ANALYSIS( </a:t>
            </a:r>
            <a:r>
              <a:rPr lang="en-US" u="sng" dirty="0" err="1"/>
              <a:t>Cont</a:t>
            </a:r>
            <a:r>
              <a:rPr lang="en-US" u="sng" dirty="0"/>
              <a:t>…)</a:t>
            </a:r>
            <a:endParaRPr lang="en-IN" dirty="0"/>
          </a:p>
        </p:txBody>
      </p:sp>
      <p:sp>
        <p:nvSpPr>
          <p:cNvPr id="3" name="TextBox 2">
            <a:extLst>
              <a:ext uri="{FF2B5EF4-FFF2-40B4-BE49-F238E27FC236}">
                <a16:creationId xmlns:a16="http://schemas.microsoft.com/office/drawing/2014/main" id="{1325A7A1-BD33-6D08-9496-0E099650D4F5}"/>
              </a:ext>
            </a:extLst>
          </p:cNvPr>
          <p:cNvSpPr txBox="1"/>
          <p:nvPr/>
        </p:nvSpPr>
        <p:spPr>
          <a:xfrm>
            <a:off x="5101692" y="1389378"/>
            <a:ext cx="6556075" cy="4893647"/>
          </a:xfrm>
          <a:prstGeom prst="rect">
            <a:avLst/>
          </a:prstGeom>
          <a:noFill/>
        </p:spPr>
        <p:txBody>
          <a:bodyPr wrap="square" rtlCol="0">
            <a:spAutoFit/>
          </a:bodyPr>
          <a:lstStyle/>
          <a:p>
            <a:r>
              <a:rPr lang="en-IN" sz="2400" dirty="0">
                <a:effectLst/>
                <a:latin typeface="Arial" panose="020B0604020202020204" pitchFamily="34" charset="0"/>
                <a:ea typeface="Times New Roman" panose="02020603050405020304" pitchFamily="18" charset="0"/>
              </a:rPr>
              <a:t>As per my observations in the data. </a:t>
            </a:r>
            <a:r>
              <a:rPr lang="en-IN" sz="2400" dirty="0">
                <a:latin typeface="Arial" panose="020B0604020202020204" pitchFamily="34" charset="0"/>
                <a:ea typeface="Times New Roman" panose="02020603050405020304" pitchFamily="18" charset="0"/>
              </a:rPr>
              <a:t>T</a:t>
            </a:r>
            <a:r>
              <a:rPr lang="en-IN" sz="2400" dirty="0">
                <a:effectLst/>
                <a:latin typeface="Arial" panose="020B0604020202020204" pitchFamily="34" charset="0"/>
                <a:ea typeface="Times New Roman" panose="02020603050405020304" pitchFamily="18" charset="0"/>
              </a:rPr>
              <a:t>he rate of cuisines cannot be increased because no correlation can be found regarding the rating and cuisine in the given data as its highly dynamic, as we can see some restaurants having same cuisine have different price range. So, in my opinion the price should be increased according to the facilities and other criteria. And it can also be seen that same cuisine having low price range have better rating. We can se that the rate of Indian cuisine is highly variated in U.A.E as compared to India</a:t>
            </a:r>
            <a:r>
              <a:rPr lang="en-IN" sz="2400" dirty="0">
                <a:latin typeface="Times New Roman" panose="02020603050405020304" pitchFamily="18" charset="0"/>
                <a:ea typeface="Times New Roman" panose="02020603050405020304" pitchFamily="18" charset="0"/>
              </a:rPr>
              <a:t>.</a:t>
            </a:r>
            <a:endParaRPr lang="en-IN" sz="2400" dirty="0">
              <a:effectLst/>
              <a:latin typeface="Arial" panose="020B0604020202020204" pitchFamily="34" charset="0"/>
              <a:ea typeface="Times New Roman" panose="02020603050405020304" pitchFamily="18" charset="0"/>
            </a:endParaRPr>
          </a:p>
        </p:txBody>
      </p:sp>
      <p:sp>
        <p:nvSpPr>
          <p:cNvPr id="7" name="TextBox 6">
            <a:extLst>
              <a:ext uri="{FF2B5EF4-FFF2-40B4-BE49-F238E27FC236}">
                <a16:creationId xmlns:a16="http://schemas.microsoft.com/office/drawing/2014/main" id="{4445CD5A-F228-88CC-98A4-F06FEAADC000}"/>
              </a:ext>
            </a:extLst>
          </p:cNvPr>
          <p:cNvSpPr txBox="1"/>
          <p:nvPr/>
        </p:nvSpPr>
        <p:spPr>
          <a:xfrm>
            <a:off x="5322497" y="4151776"/>
            <a:ext cx="5831457" cy="1199072"/>
          </a:xfrm>
          <a:prstGeom prst="rect">
            <a:avLst/>
          </a:prstGeom>
          <a:noFill/>
        </p:spPr>
        <p:txBody>
          <a:bodyPr wrap="square" rtlCol="0">
            <a:spAutoFit/>
          </a:bodyPr>
          <a:lstStyle/>
          <a:p>
            <a:endParaRPr lang="en-IN" dirty="0"/>
          </a:p>
        </p:txBody>
      </p:sp>
      <p:sp>
        <p:nvSpPr>
          <p:cNvPr id="9" name="TextBox 8">
            <a:extLst>
              <a:ext uri="{FF2B5EF4-FFF2-40B4-BE49-F238E27FC236}">
                <a16:creationId xmlns:a16="http://schemas.microsoft.com/office/drawing/2014/main" id="{C645299C-40B0-57C4-7659-CFDC2FF6DDC4}"/>
              </a:ext>
            </a:extLst>
          </p:cNvPr>
          <p:cNvSpPr txBox="1"/>
          <p:nvPr/>
        </p:nvSpPr>
        <p:spPr>
          <a:xfrm>
            <a:off x="323550" y="5239108"/>
            <a:ext cx="5930601" cy="1575759"/>
          </a:xfrm>
          <a:prstGeom prst="rect">
            <a:avLst/>
          </a:prstGeom>
          <a:noFill/>
        </p:spPr>
        <p:txBody>
          <a:bodyPr wrap="square" rtlCol="0">
            <a:spAutoFit/>
          </a:bodyPr>
          <a:lstStyle/>
          <a:p>
            <a:endParaRPr lang="en-IN" dirty="0"/>
          </a:p>
        </p:txBody>
      </p:sp>
      <p:pic>
        <p:nvPicPr>
          <p:cNvPr id="11" name="Picture 10">
            <a:extLst>
              <a:ext uri="{FF2B5EF4-FFF2-40B4-BE49-F238E27FC236}">
                <a16:creationId xmlns:a16="http://schemas.microsoft.com/office/drawing/2014/main" id="{78BDDC58-EDEE-BB55-F536-8504A55AA56C}"/>
              </a:ext>
            </a:extLst>
          </p:cNvPr>
          <p:cNvPicPr>
            <a:picLocks noChangeAspect="1"/>
          </p:cNvPicPr>
          <p:nvPr/>
        </p:nvPicPr>
        <p:blipFill>
          <a:blip r:embed="rId2"/>
          <a:stretch>
            <a:fillRect/>
          </a:stretch>
        </p:blipFill>
        <p:spPr>
          <a:xfrm>
            <a:off x="534232" y="1730335"/>
            <a:ext cx="4201669" cy="4446178"/>
          </a:xfrm>
          <a:prstGeom prst="rect">
            <a:avLst/>
          </a:prstGeom>
        </p:spPr>
      </p:pic>
    </p:spTree>
    <p:extLst>
      <p:ext uri="{BB962C8B-B14F-4D97-AF65-F5344CB8AC3E}">
        <p14:creationId xmlns:p14="http://schemas.microsoft.com/office/powerpoint/2010/main" val="390588897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37657-745B-BF5E-CF52-DCB7B2001351}"/>
              </a:ext>
            </a:extLst>
          </p:cNvPr>
          <p:cNvSpPr>
            <a:spLocks noGrp="1"/>
          </p:cNvSpPr>
          <p:nvPr>
            <p:ph type="title"/>
          </p:nvPr>
        </p:nvSpPr>
        <p:spPr>
          <a:xfrm>
            <a:off x="1103576" y="0"/>
            <a:ext cx="10353762" cy="1257300"/>
          </a:xfrm>
        </p:spPr>
        <p:txBody>
          <a:bodyPr/>
          <a:lstStyle/>
          <a:p>
            <a:r>
              <a:rPr lang="en-US" u="sng" dirty="0"/>
              <a:t>ANALYSIS( </a:t>
            </a:r>
            <a:r>
              <a:rPr lang="en-US" u="sng" dirty="0" err="1"/>
              <a:t>Cont</a:t>
            </a:r>
            <a:r>
              <a:rPr lang="en-US" u="sng" dirty="0"/>
              <a:t>…)</a:t>
            </a:r>
            <a:endParaRPr lang="en-IN" dirty="0"/>
          </a:p>
        </p:txBody>
      </p:sp>
      <p:sp>
        <p:nvSpPr>
          <p:cNvPr id="3" name="TextBox 2">
            <a:extLst>
              <a:ext uri="{FF2B5EF4-FFF2-40B4-BE49-F238E27FC236}">
                <a16:creationId xmlns:a16="http://schemas.microsoft.com/office/drawing/2014/main" id="{0E2461C4-4566-BD62-43FF-83E7D0F522D4}"/>
              </a:ext>
            </a:extLst>
          </p:cNvPr>
          <p:cNvSpPr txBox="1"/>
          <p:nvPr/>
        </p:nvSpPr>
        <p:spPr>
          <a:xfrm>
            <a:off x="448574" y="1656272"/>
            <a:ext cx="5647426" cy="5016758"/>
          </a:xfrm>
          <a:prstGeom prst="rect">
            <a:avLst/>
          </a:prstGeom>
          <a:noFill/>
        </p:spPr>
        <p:txBody>
          <a:bodyPr wrap="square" rtlCol="0">
            <a:spAutoFit/>
          </a:bodyPr>
          <a:lstStyle/>
          <a:p>
            <a:r>
              <a:rPr lang="en-IN" sz="3200" dirty="0">
                <a:effectLst/>
                <a:latin typeface="Arial" panose="020B0604020202020204" pitchFamily="34" charset="0"/>
                <a:ea typeface="Times New Roman" panose="02020603050405020304" pitchFamily="18" charset="0"/>
              </a:rPr>
              <a:t>The distribution of the number of restaurants of different price ranges in all countries is highly variated. As the number with price range 1 has the maximum number of restaurants that is 4444, while there are only 586 restaurants in the price range of 4.</a:t>
            </a:r>
            <a:endParaRPr lang="en-IN" sz="3200" dirty="0">
              <a:effectLst/>
              <a:latin typeface="Times New Roman" panose="02020603050405020304" pitchFamily="18" charset="0"/>
              <a:ea typeface="Times New Roman" panose="02020603050405020304" pitchFamily="18" charset="0"/>
            </a:endParaRPr>
          </a:p>
          <a:p>
            <a:endParaRPr lang="en-IN" sz="3200" dirty="0"/>
          </a:p>
        </p:txBody>
      </p:sp>
      <p:pic>
        <p:nvPicPr>
          <p:cNvPr id="4" name="Picture 3">
            <a:extLst>
              <a:ext uri="{FF2B5EF4-FFF2-40B4-BE49-F238E27FC236}">
                <a16:creationId xmlns:a16="http://schemas.microsoft.com/office/drawing/2014/main" id="{9F6DA443-08E1-104E-7710-90B3DA899181}"/>
              </a:ext>
            </a:extLst>
          </p:cNvPr>
          <p:cNvPicPr>
            <a:picLocks noChangeAspect="1"/>
          </p:cNvPicPr>
          <p:nvPr/>
        </p:nvPicPr>
        <p:blipFill>
          <a:blip r:embed="rId2"/>
          <a:stretch>
            <a:fillRect/>
          </a:stretch>
        </p:blipFill>
        <p:spPr>
          <a:xfrm>
            <a:off x="6280456" y="1656272"/>
            <a:ext cx="5462970" cy="2691441"/>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graphicFrame>
        <p:nvGraphicFramePr>
          <p:cNvPr id="5" name="Table 4">
            <a:extLst>
              <a:ext uri="{FF2B5EF4-FFF2-40B4-BE49-F238E27FC236}">
                <a16:creationId xmlns:a16="http://schemas.microsoft.com/office/drawing/2014/main" id="{5F40DB70-43F6-B8D6-075A-2AFE9FD1AF67}"/>
              </a:ext>
            </a:extLst>
          </p:cNvPr>
          <p:cNvGraphicFramePr>
            <a:graphicFrameLocks noGrp="1"/>
          </p:cNvGraphicFramePr>
          <p:nvPr>
            <p:extLst>
              <p:ext uri="{D42A27DB-BD31-4B8C-83A1-F6EECF244321}">
                <p14:modId xmlns:p14="http://schemas.microsoft.com/office/powerpoint/2010/main" val="722618310"/>
              </p:ext>
            </p:extLst>
          </p:nvPr>
        </p:nvGraphicFramePr>
        <p:xfrm>
          <a:off x="6288657" y="4595841"/>
          <a:ext cx="5454769" cy="1960235"/>
        </p:xfrm>
        <a:graphic>
          <a:graphicData uri="http://schemas.openxmlformats.org/drawingml/2006/table">
            <a:tbl>
              <a:tblPr firstRow="1" firstCol="1" lastRow="1" lastCol="1" bandRow="1" bandCol="1">
                <a:effectLst>
                  <a:innerShdw blurRad="114300">
                    <a:prstClr val="black"/>
                  </a:innerShdw>
                </a:effectLst>
                <a:tableStyleId>{16D9F66E-5EB9-4882-86FB-DCBF35E3C3E4}</a:tableStyleId>
              </a:tblPr>
              <a:tblGrid>
                <a:gridCol w="2706111">
                  <a:extLst>
                    <a:ext uri="{9D8B030D-6E8A-4147-A177-3AD203B41FA5}">
                      <a16:colId xmlns:a16="http://schemas.microsoft.com/office/drawing/2014/main" val="788898023"/>
                    </a:ext>
                  </a:extLst>
                </a:gridCol>
                <a:gridCol w="2748658">
                  <a:extLst>
                    <a:ext uri="{9D8B030D-6E8A-4147-A177-3AD203B41FA5}">
                      <a16:colId xmlns:a16="http://schemas.microsoft.com/office/drawing/2014/main" val="241857659"/>
                    </a:ext>
                  </a:extLst>
                </a:gridCol>
              </a:tblGrid>
              <a:tr h="392047">
                <a:tc>
                  <a:txBody>
                    <a:bodyPr/>
                    <a:lstStyle/>
                    <a:p>
                      <a:pPr algn="ctr"/>
                      <a:r>
                        <a:rPr lang="en-IN" sz="1100" dirty="0">
                          <a:effectLst/>
                        </a:rPr>
                        <a:t>Price Range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100">
                          <a:effectLst/>
                        </a:rPr>
                        <a:t>Count of RestaurantID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51953172"/>
                  </a:ext>
                </a:extLst>
              </a:tr>
              <a:tr h="392047">
                <a:tc>
                  <a:txBody>
                    <a:bodyPr/>
                    <a:lstStyle/>
                    <a:p>
                      <a:pPr algn="ctr"/>
                      <a:r>
                        <a:rPr lang="en-IN" sz="1100" dirty="0">
                          <a:effectLst/>
                        </a:rPr>
                        <a:t>1</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100" dirty="0">
                          <a:effectLst/>
                        </a:rPr>
                        <a:t>4444</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53154533"/>
                  </a:ext>
                </a:extLst>
              </a:tr>
              <a:tr h="392047">
                <a:tc>
                  <a:txBody>
                    <a:bodyPr/>
                    <a:lstStyle/>
                    <a:p>
                      <a:pPr algn="ctr"/>
                      <a:r>
                        <a:rPr lang="en-IN" sz="1100" dirty="0">
                          <a:effectLst/>
                        </a:rPr>
                        <a:t>2</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100">
                          <a:effectLst/>
                        </a:rPr>
                        <a:t>3113</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12506910"/>
                  </a:ext>
                </a:extLst>
              </a:tr>
              <a:tr h="392047">
                <a:tc>
                  <a:txBody>
                    <a:bodyPr/>
                    <a:lstStyle/>
                    <a:p>
                      <a:pPr algn="ctr"/>
                      <a:r>
                        <a:rPr lang="en-IN" sz="1100" dirty="0">
                          <a:effectLst/>
                        </a:rPr>
                        <a:t>3</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100">
                          <a:effectLst/>
                        </a:rPr>
                        <a:t>1408</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9351144"/>
                  </a:ext>
                </a:extLst>
              </a:tr>
              <a:tr h="392047">
                <a:tc>
                  <a:txBody>
                    <a:bodyPr/>
                    <a:lstStyle/>
                    <a:p>
                      <a:pPr algn="ctr"/>
                      <a:r>
                        <a:rPr lang="en-IN" sz="1100" dirty="0">
                          <a:effectLst/>
                        </a:rPr>
                        <a:t>4</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100" dirty="0">
                          <a:effectLst/>
                        </a:rPr>
                        <a:t>586</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38195297"/>
                  </a:ext>
                </a:extLst>
              </a:tr>
            </a:tbl>
          </a:graphicData>
        </a:graphic>
      </p:graphicFrame>
    </p:spTree>
    <p:extLst>
      <p:ext uri="{BB962C8B-B14F-4D97-AF65-F5344CB8AC3E}">
        <p14:creationId xmlns:p14="http://schemas.microsoft.com/office/powerpoint/2010/main" val="160523455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7317D4-655C-7AA0-8E9C-961D12312511}"/>
              </a:ext>
            </a:extLst>
          </p:cNvPr>
          <p:cNvSpPr>
            <a:spLocks noGrp="1"/>
          </p:cNvSpPr>
          <p:nvPr>
            <p:ph idx="1"/>
          </p:nvPr>
        </p:nvSpPr>
        <p:spPr>
          <a:xfrm>
            <a:off x="350807" y="146647"/>
            <a:ext cx="11631284" cy="6512945"/>
          </a:xfrm>
        </p:spPr>
        <p:txBody>
          <a:bodyPr>
            <a:noAutofit/>
          </a:bodyPr>
          <a:lstStyle/>
          <a:p>
            <a:pPr marL="36900" indent="0" fontAlgn="base">
              <a:buNone/>
            </a:pPr>
            <a:r>
              <a:rPr lang="en-IN" sz="1800" dirty="0">
                <a:solidFill>
                  <a:schemeClr val="tx1"/>
                </a:solidFill>
                <a:effectLst/>
                <a:latin typeface="Arial" panose="020B0604020202020204" pitchFamily="34" charset="0"/>
                <a:ea typeface="Times New Roman" panose="02020603050405020304" pitchFamily="18" charset="0"/>
              </a:rPr>
              <a:t>The below statement is the approach in brief which I used for suggesting countries/cities in order to open new restaurants. </a:t>
            </a:r>
            <a:r>
              <a:rPr lang="en-IN" sz="1800" b="1" dirty="0">
                <a:solidFill>
                  <a:schemeClr val="tx1"/>
                </a:solidFill>
                <a:effectLst/>
                <a:latin typeface="Arial" panose="020B0604020202020204" pitchFamily="34" charset="0"/>
                <a:ea typeface="Times New Roman" panose="02020603050405020304" pitchFamily="18" charset="0"/>
              </a:rPr>
              <a:t>The approach I used to provide the suggestions for opening a new restaurant is the number of people involved in rating the food.</a:t>
            </a:r>
          </a:p>
          <a:p>
            <a:pPr marL="36900" indent="0" fontAlgn="base">
              <a:buNone/>
            </a:pPr>
            <a:endParaRPr lang="en-IN" sz="1800" dirty="0">
              <a:solidFill>
                <a:schemeClr val="tx1"/>
              </a:solidFill>
              <a:effectLst/>
              <a:latin typeface="Times New Roman" panose="02020603050405020304" pitchFamily="18" charset="0"/>
              <a:ea typeface="Times New Roman" panose="02020603050405020304" pitchFamily="18" charset="0"/>
            </a:endParaRPr>
          </a:p>
          <a:p>
            <a:pPr marL="342900" lvl="0" indent="-342900" fontAlgn="base">
              <a:buFont typeface="+mj-lt"/>
              <a:buAutoNum type="arabicPeriod"/>
            </a:pPr>
            <a:r>
              <a:rPr lang="en-IN" sz="1800" b="1" dirty="0">
                <a:solidFill>
                  <a:schemeClr val="tx1"/>
                </a:solidFill>
                <a:effectLst/>
                <a:latin typeface="Arial" panose="020B0604020202020204" pitchFamily="34" charset="0"/>
                <a:ea typeface="Times New Roman" panose="02020603050405020304" pitchFamily="18" charset="0"/>
              </a:rPr>
              <a:t>The second thing I kept in my mind was the country with highest rating with respect to the number of votes, which shows that there is a greater number of peoples as compared to restaurants.</a:t>
            </a:r>
            <a:endParaRPr lang="en-IN" sz="1800" dirty="0">
              <a:solidFill>
                <a:schemeClr val="tx1"/>
              </a:solidFill>
              <a:effectLst/>
              <a:latin typeface="Times New Roman" panose="02020603050405020304" pitchFamily="18" charset="0"/>
              <a:ea typeface="Times New Roman" panose="02020603050405020304" pitchFamily="18" charset="0"/>
            </a:endParaRPr>
          </a:p>
          <a:p>
            <a:pPr marL="342900" lvl="0" indent="-342900" fontAlgn="base">
              <a:buFont typeface="+mj-lt"/>
              <a:buAutoNum type="arabicPeriod"/>
            </a:pPr>
            <a:r>
              <a:rPr lang="en-IN" sz="1800" b="1" dirty="0">
                <a:solidFill>
                  <a:schemeClr val="tx1"/>
                </a:solidFill>
                <a:effectLst/>
                <a:latin typeface="Arial" panose="020B0604020202020204" pitchFamily="34" charset="0"/>
                <a:ea typeface="Times New Roman" panose="02020603050405020304" pitchFamily="18" charset="0"/>
              </a:rPr>
              <a:t>As mentioned above the number of people is more than the number of restaurants thus adding a new restaurant will draw more people to new restaurant along with the old customer if the food quality is maintained.</a:t>
            </a:r>
            <a:endParaRPr lang="en-IN" sz="1800" dirty="0">
              <a:solidFill>
                <a:schemeClr val="tx1"/>
              </a:solidFill>
              <a:effectLst/>
              <a:latin typeface="Times New Roman" panose="02020603050405020304" pitchFamily="18" charset="0"/>
              <a:ea typeface="Times New Roman" panose="02020603050405020304" pitchFamily="18" charset="0"/>
            </a:endParaRPr>
          </a:p>
          <a:p>
            <a:pPr marL="342900" lvl="0" indent="-342900" fontAlgn="base">
              <a:buFont typeface="+mj-lt"/>
              <a:buAutoNum type="arabicPeriod"/>
            </a:pPr>
            <a:r>
              <a:rPr lang="en-IN" sz="1800" b="1" dirty="0">
                <a:solidFill>
                  <a:schemeClr val="tx1"/>
                </a:solidFill>
                <a:effectLst/>
                <a:latin typeface="Arial" panose="020B0604020202020204" pitchFamily="34" charset="0"/>
                <a:ea typeface="Times New Roman" panose="02020603050405020304" pitchFamily="18" charset="0"/>
              </a:rPr>
              <a:t>As also seen in the suggested countries or cities it can be seen that most of the restaurants didn’t have extra facilities thus opening a new restaurant with these facilities will draw more people which will lead to more customers</a:t>
            </a:r>
            <a:r>
              <a:rPr lang="en-IN" sz="1800" dirty="0">
                <a:solidFill>
                  <a:schemeClr val="tx1"/>
                </a:solidFill>
                <a:effectLst/>
                <a:latin typeface="Arial" panose="020B0604020202020204" pitchFamily="34" charset="0"/>
                <a:ea typeface="Times New Roman" panose="02020603050405020304" pitchFamily="18" charset="0"/>
              </a:rPr>
              <a:t>.</a:t>
            </a:r>
            <a:endParaRPr lang="en-IN" sz="1800" dirty="0">
              <a:solidFill>
                <a:schemeClr val="tx1"/>
              </a:solidFill>
              <a:effectLst/>
              <a:latin typeface="Times New Roman" panose="02020603050405020304" pitchFamily="18" charset="0"/>
              <a:ea typeface="Times New Roman" panose="02020603050405020304" pitchFamily="18" charset="0"/>
            </a:endParaRPr>
          </a:p>
          <a:p>
            <a:pPr marL="342900" lvl="0" indent="-342900" fontAlgn="base">
              <a:buFont typeface="+mj-lt"/>
              <a:buAutoNum type="arabicPeriod"/>
            </a:pPr>
            <a:r>
              <a:rPr lang="en-IN" sz="1800" b="1" dirty="0">
                <a:solidFill>
                  <a:schemeClr val="tx1"/>
                </a:solidFill>
                <a:effectLst/>
                <a:latin typeface="Arial" panose="020B0604020202020204" pitchFamily="34" charset="0"/>
                <a:ea typeface="Times New Roman" panose="02020603050405020304" pitchFamily="18" charset="0"/>
              </a:rPr>
              <a:t>It can also be seen that price range of food here in these countries is very high thus it will lead to have the good rate compared to other</a:t>
            </a:r>
            <a:r>
              <a:rPr lang="en-IN" sz="1800" dirty="0">
                <a:solidFill>
                  <a:schemeClr val="tx1"/>
                </a:solidFill>
                <a:effectLst/>
                <a:latin typeface="Arial" panose="020B0604020202020204" pitchFamily="34" charset="0"/>
                <a:ea typeface="Times New Roman" panose="02020603050405020304" pitchFamily="18" charset="0"/>
              </a:rPr>
              <a:t>.</a:t>
            </a:r>
          </a:p>
          <a:p>
            <a:pPr marL="0" lvl="0" indent="0" fontAlgn="base">
              <a:buNone/>
            </a:pPr>
            <a:endParaRPr lang="en-IN" sz="1800" dirty="0">
              <a:solidFill>
                <a:schemeClr val="tx1"/>
              </a:solidFill>
              <a:effectLst/>
              <a:latin typeface="Times New Roman" panose="02020603050405020304" pitchFamily="18" charset="0"/>
              <a:ea typeface="Times New Roman" panose="02020603050405020304" pitchFamily="18" charset="0"/>
            </a:endParaRPr>
          </a:p>
          <a:p>
            <a:pPr marL="379800" indent="0" fontAlgn="base">
              <a:buNone/>
            </a:pPr>
            <a:r>
              <a:rPr lang="en-IN" sz="1800" dirty="0">
                <a:solidFill>
                  <a:schemeClr val="tx1"/>
                </a:solidFill>
                <a:effectLst/>
                <a:latin typeface="Arial" panose="020B0604020202020204" pitchFamily="34" charset="0"/>
                <a:ea typeface="Times New Roman" panose="02020603050405020304" pitchFamily="18" charset="0"/>
              </a:rPr>
              <a:t>Thus, this was my observation with respect to the provided data, I believe a new restaurant in the Indonesia and UAE will help in improving the current situation without applying high infrastructure.</a:t>
            </a:r>
            <a:endParaRPr lang="en-IN" sz="1800" dirty="0">
              <a:solidFill>
                <a:schemeClr val="tx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7920091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447F958-883C-C96E-FF58-BFC1F141C5CD}"/>
              </a:ext>
            </a:extLst>
          </p:cNvPr>
          <p:cNvSpPr txBox="1"/>
          <p:nvPr/>
        </p:nvSpPr>
        <p:spPr>
          <a:xfrm>
            <a:off x="1207698" y="0"/>
            <a:ext cx="9118121" cy="769441"/>
          </a:xfrm>
          <a:prstGeom prst="rect">
            <a:avLst/>
          </a:prstGeom>
          <a:noFill/>
        </p:spPr>
        <p:txBody>
          <a:bodyPr wrap="square" rtlCol="0">
            <a:spAutoFit/>
          </a:bodyPr>
          <a:lstStyle/>
          <a:p>
            <a:pPr algn="ctr"/>
            <a:r>
              <a:rPr lang="en-US" sz="4400" b="1" u="sng" dirty="0">
                <a:latin typeface="+mj-lt"/>
              </a:rPr>
              <a:t>DASHBOARD</a:t>
            </a:r>
            <a:endParaRPr lang="en-IN" sz="4400" b="1" u="sng" dirty="0">
              <a:latin typeface="+mj-lt"/>
            </a:endParaRPr>
          </a:p>
        </p:txBody>
      </p:sp>
      <p:pic>
        <p:nvPicPr>
          <p:cNvPr id="5" name="Picture 4">
            <a:extLst>
              <a:ext uri="{FF2B5EF4-FFF2-40B4-BE49-F238E27FC236}">
                <a16:creationId xmlns:a16="http://schemas.microsoft.com/office/drawing/2014/main" id="{1E03610A-DDA7-9E69-EDAB-55DC6041E8FC}"/>
              </a:ext>
            </a:extLst>
          </p:cNvPr>
          <p:cNvPicPr>
            <a:picLocks noChangeAspect="1"/>
          </p:cNvPicPr>
          <p:nvPr/>
        </p:nvPicPr>
        <p:blipFill>
          <a:blip r:embed="rId2"/>
          <a:stretch>
            <a:fillRect/>
          </a:stretch>
        </p:blipFill>
        <p:spPr>
          <a:xfrm>
            <a:off x="199722" y="888521"/>
            <a:ext cx="11860006" cy="5840083"/>
          </a:xfrm>
          <a:prstGeom prst="rect">
            <a:avLst/>
          </a:prstGeom>
        </p:spPr>
      </p:pic>
    </p:spTree>
    <p:extLst>
      <p:ext uri="{BB962C8B-B14F-4D97-AF65-F5344CB8AC3E}">
        <p14:creationId xmlns:p14="http://schemas.microsoft.com/office/powerpoint/2010/main" val="165132745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45CDC-C217-F37B-3214-34A28CDE3492}"/>
              </a:ext>
            </a:extLst>
          </p:cNvPr>
          <p:cNvSpPr>
            <a:spLocks noGrp="1"/>
          </p:cNvSpPr>
          <p:nvPr>
            <p:ph type="title"/>
          </p:nvPr>
        </p:nvSpPr>
        <p:spPr>
          <a:xfrm>
            <a:off x="919119" y="186906"/>
            <a:ext cx="10353762" cy="1257300"/>
          </a:xfrm>
          <a:noFill/>
          <a:ln>
            <a:noFill/>
          </a:ln>
        </p:spPr>
        <p:style>
          <a:lnRef idx="0">
            <a:scrgbClr r="0" g="0" b="0"/>
          </a:lnRef>
          <a:fillRef idx="0">
            <a:scrgbClr r="0" g="0" b="0"/>
          </a:fillRef>
          <a:effectRef idx="0">
            <a:scrgbClr r="0" g="0" b="0"/>
          </a:effectRef>
          <a:fontRef idx="minor">
            <a:schemeClr val="accent2"/>
          </a:fontRef>
        </p:style>
        <p:txBody>
          <a:bodyPr/>
          <a:lstStyle/>
          <a:p>
            <a:r>
              <a:rPr lang="en-US" dirty="0"/>
              <a:t>INTRODUCTION</a:t>
            </a:r>
            <a:endParaRPr lang="en-IN" dirty="0"/>
          </a:p>
        </p:txBody>
      </p:sp>
      <mc:AlternateContent xmlns:mc="http://schemas.openxmlformats.org/markup-compatibility/2006">
        <mc:Choice xmlns:am3d="http://schemas.microsoft.com/office/drawing/2017/model3d" Requires="am3d">
          <p:graphicFrame>
            <p:nvGraphicFramePr>
              <p:cNvPr id="16" name="Content Placeholder 15" descr="Pasta">
                <a:extLst>
                  <a:ext uri="{FF2B5EF4-FFF2-40B4-BE49-F238E27FC236}">
                    <a16:creationId xmlns:a16="http://schemas.microsoft.com/office/drawing/2014/main" id="{D8E44F35-D3FB-3731-AD8F-BFA975DC4414}"/>
                  </a:ext>
                </a:extLst>
              </p:cNvPr>
              <p:cNvGraphicFramePr>
                <a:graphicFrameLocks noGrp="1" noChangeAspect="1"/>
              </p:cNvGraphicFramePr>
              <p:nvPr>
                <p:ph idx="1"/>
                <p:extLst>
                  <p:ext uri="{D42A27DB-BD31-4B8C-83A1-F6EECF244321}">
                    <p14:modId xmlns:p14="http://schemas.microsoft.com/office/powerpoint/2010/main" val="1815570883"/>
                  </p:ext>
                </p:extLst>
              </p:nvPr>
            </p:nvGraphicFramePr>
            <p:xfrm>
              <a:off x="216878" y="5147949"/>
              <a:ext cx="2380428" cy="1599648"/>
            </p:xfrm>
            <a:graphic>
              <a:graphicData uri="http://schemas.microsoft.com/office/drawing/2017/model3d">
                <am3d:model3d r:embed="rId2">
                  <am3d:spPr>
                    <a:xfrm>
                      <a:off x="0" y="0"/>
                      <a:ext cx="2380428" cy="1599648"/>
                    </a:xfrm>
                    <a:prstGeom prst="rect">
                      <a:avLst/>
                    </a:prstGeom>
                  </am3d:spPr>
                  <am3d:camera>
                    <am3d:pos x="0" y="0" z="68692879"/>
                    <am3d:up dx="0" dy="36000000" dz="0"/>
                    <am3d:lookAt x="0" y="0" z="0"/>
                    <am3d:perspective fov="2700000"/>
                  </am3d:camera>
                  <am3d:trans>
                    <am3d:meterPerModelUnit n="3071144" d="1000000"/>
                    <am3d:preTrans dx="0" dy="-6580835" dz="0"/>
                    <am3d:scale>
                      <am3d:sx n="1000000" d="1000000"/>
                      <am3d:sy n="1000000" d="1000000"/>
                      <am3d:sz n="1000000" d="1000000"/>
                    </am3d:scale>
                    <am3d:rot ax="1605920" ay="1908030" az="893066"/>
                    <am3d:postTrans dx="0" dy="0" dz="0"/>
                  </am3d:trans>
                  <am3d:raster rName="Office3DRenderer" rVer="16.0.8326">
                    <am3d:blip r:embed="rId3"/>
                  </am3d:raster>
                  <am3d:objViewport viewportSz="354207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6" name="Content Placeholder 15" descr="Pasta">
                <a:extLst>
                  <a:ext uri="{FF2B5EF4-FFF2-40B4-BE49-F238E27FC236}">
                    <a16:creationId xmlns:a16="http://schemas.microsoft.com/office/drawing/2014/main" id="{D8E44F35-D3FB-3731-AD8F-BFA975DC4414}"/>
                  </a:ext>
                </a:extLst>
              </p:cNvPr>
              <p:cNvPicPr>
                <a:picLocks noGrp="1" noRot="1" noChangeAspect="1" noMove="1" noResize="1" noEditPoints="1" noAdjustHandles="1" noChangeArrowheads="1" noChangeShapeType="1" noCrop="1"/>
              </p:cNvPicPr>
              <p:nvPr/>
            </p:nvPicPr>
            <p:blipFill>
              <a:blip r:embed="rId3"/>
              <a:stretch>
                <a:fillRect/>
              </a:stretch>
            </p:blipFill>
            <p:spPr>
              <a:xfrm>
                <a:off x="216878" y="5147949"/>
                <a:ext cx="2380428" cy="1599648"/>
              </a:xfrm>
              <a:prstGeom prst="rect">
                <a:avLst/>
              </a:prstGeom>
            </p:spPr>
          </p:pic>
        </mc:Fallback>
      </mc:AlternateContent>
      <p:sp>
        <p:nvSpPr>
          <p:cNvPr id="3" name="TextBox 2">
            <a:extLst>
              <a:ext uri="{FF2B5EF4-FFF2-40B4-BE49-F238E27FC236}">
                <a16:creationId xmlns:a16="http://schemas.microsoft.com/office/drawing/2014/main" id="{320B53A2-C3A7-791B-AC9C-710877661AE5}"/>
              </a:ext>
            </a:extLst>
          </p:cNvPr>
          <p:cNvSpPr txBox="1"/>
          <p:nvPr/>
        </p:nvSpPr>
        <p:spPr>
          <a:xfrm>
            <a:off x="2718978" y="1530470"/>
            <a:ext cx="9256144" cy="5632311"/>
          </a:xfrm>
          <a:prstGeom prst="rect">
            <a:avLst/>
          </a:prstGeom>
          <a:noFill/>
        </p:spPr>
        <p:txBody>
          <a:bodyPr wrap="square" rtlCol="0">
            <a:spAutoFit/>
          </a:bodyPr>
          <a:lstStyle/>
          <a:p>
            <a:pPr algn="ctr"/>
            <a:r>
              <a:rPr lang="en-US" sz="1800" b="1" u="dbl" dirty="0">
                <a:effectLst/>
                <a:latin typeface="Calibri" panose="020F0502020204030204" pitchFamily="34" charset="0"/>
                <a:ea typeface="Calibri" panose="020F0502020204030204" pitchFamily="34" charset="0"/>
                <a:cs typeface="Times New Roman" panose="02020603050405020304" pitchFamily="18" charset="0"/>
              </a:rPr>
              <a:t>INTRODUCTION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tabLst>
                <a:tab pos="2114550" algn="l"/>
              </a:tabLst>
            </a:pPr>
            <a:r>
              <a:rPr lang="en-US" dirty="0">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Zomato is an Indian multinational restaurant aggregator and food delivery company. It was founded by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Deepinder</a:t>
            </a:r>
            <a:r>
              <a:rPr lang="en-US" sz="1800" dirty="0">
                <a:effectLst/>
                <a:latin typeface="Calibri" panose="020F0502020204030204" pitchFamily="34" charset="0"/>
                <a:ea typeface="Calibri" panose="020F0502020204030204" pitchFamily="34" charset="0"/>
                <a:cs typeface="Times New Roman" panose="02020603050405020304" pitchFamily="18" charset="0"/>
              </a:rPr>
              <a:t> Goyal and Pankaj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Chaddah</a:t>
            </a:r>
            <a:r>
              <a:rPr lang="en-US" sz="1800" dirty="0">
                <a:effectLst/>
                <a:latin typeface="Calibri" panose="020F0502020204030204" pitchFamily="34" charset="0"/>
                <a:ea typeface="Calibri" panose="020F0502020204030204" pitchFamily="34" charset="0"/>
                <a:cs typeface="Times New Roman" panose="02020603050405020304" pitchFamily="18" charset="0"/>
              </a:rPr>
              <a:t> in 2008 who earlier worked in Bain &amp; Company. The website started as a restaurant-listing-and-recommendation portal. It provides information, menus and user-reviews of restaurants as well as food delivery options from partner restaurants in more than1,000 Indian cities and towns.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a:p>
            <a:r>
              <a:rPr lang="en-US" sz="1800" dirty="0">
                <a:effectLst/>
                <a:latin typeface="Calibri" panose="020F0502020204030204" pitchFamily="34" charset="0"/>
                <a:ea typeface="Calibri" panose="020F0502020204030204" pitchFamily="34" charset="0"/>
                <a:cs typeface="Times New Roman" panose="02020603050405020304" pitchFamily="18" charset="0"/>
              </a:rPr>
              <a:t>		The Zomato was formerly known as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Foodiebay</a:t>
            </a:r>
            <a:r>
              <a:rPr lang="en-US" sz="1800" dirty="0">
                <a:effectLst/>
                <a:latin typeface="Calibri" panose="020F0502020204030204" pitchFamily="34" charset="0"/>
                <a:ea typeface="Calibri" panose="020F0502020204030204" pitchFamily="34" charset="0"/>
                <a:cs typeface="Times New Roman" panose="02020603050405020304" pitchFamily="18" charset="0"/>
              </a:rPr>
              <a:t> (2008-10). It’s headquarter is located in Gurugram, Haryana, India. The revenue of the company is around ₹7,079 crore which is around US$890 million in current time. The subsidiaries are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Blinkit</a:t>
            </a:r>
            <a:r>
              <a:rPr lang="en-US" sz="1800" dirty="0">
                <a:effectLst/>
                <a:latin typeface="Calibri" panose="020F0502020204030204" pitchFamily="34" charset="0"/>
                <a:ea typeface="Calibri" panose="020F0502020204030204" pitchFamily="34" charset="0"/>
                <a:cs typeface="Times New Roman" panose="02020603050405020304" pitchFamily="18" charset="0"/>
              </a:rPr>
              <a:t> and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Hyperpure</a:t>
            </a:r>
            <a:r>
              <a:rPr lang="en-US" sz="1800" dirty="0">
                <a:effectLst/>
                <a:latin typeface="Calibri" panose="020F0502020204030204" pitchFamily="34" charset="0"/>
                <a:ea typeface="Calibri" panose="020F0502020204030204" pitchFamily="34" charset="0"/>
                <a:cs typeface="Times New Roman" panose="02020603050405020304" pitchFamily="18" charset="0"/>
              </a:rPr>
              <a:t>. Its official website is </a:t>
            </a:r>
            <a:r>
              <a:rPr lang="en-US" sz="1800" u="sng" dirty="0">
                <a:solidFill>
                  <a:srgbClr val="1F4E79"/>
                </a:solidFill>
                <a:effectLst/>
                <a:latin typeface="Calibri" panose="020F0502020204030204" pitchFamily="34" charset="0"/>
                <a:ea typeface="Calibri" panose="020F0502020204030204" pitchFamily="34" charset="0"/>
                <a:cs typeface="Times New Roman" panose="02020603050405020304" pitchFamily="18" charset="0"/>
                <a:hlinkClick r:id="rId4"/>
              </a:rPr>
              <a:t>www.zomato.com</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r>
              <a:rPr lang="en-US" dirty="0">
                <a:latin typeface="Calibri" panose="020F0502020204030204" pitchFamily="34" charset="0"/>
                <a:ea typeface="Calibri" panose="020F0502020204030204" pitchFamily="34" charset="0"/>
                <a:cs typeface="Times New Roman" panose="02020603050405020304" pitchFamily="18" charset="0"/>
              </a:rPr>
              <a:t>	</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		In December 2018, Zomato launched its annual multi-city food and entertainment carnival called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Zomaland</a:t>
            </a:r>
            <a:r>
              <a:rPr lang="en-US" sz="1800" dirty="0">
                <a:effectLst/>
                <a:latin typeface="Calibri" panose="020F0502020204030204" pitchFamily="34" charset="0"/>
                <a:ea typeface="Calibri" panose="020F0502020204030204" pitchFamily="34" charset="0"/>
                <a:cs typeface="Times New Roman" panose="02020603050405020304" pitchFamily="18" charset="0"/>
              </a:rPr>
              <a:t>. In March 2019, Zomato sold its UAE food delivery business to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Talabat.In</a:t>
            </a:r>
            <a:r>
              <a:rPr lang="en-US" sz="1800" dirty="0">
                <a:effectLst/>
                <a:latin typeface="Calibri" panose="020F0502020204030204" pitchFamily="34" charset="0"/>
                <a:ea typeface="Calibri" panose="020F0502020204030204" pitchFamily="34" charset="0"/>
                <a:cs typeface="Times New Roman" panose="02020603050405020304" pitchFamily="18" charset="0"/>
              </a:rPr>
              <a:t> June 2023, Zomato launched a feature that enabled users to build carts from up to four restaurants and place the orders together. In October 2023, the company started offering hyperlocal package delivery service on a separate app called Xtreme.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latin typeface="Calibri" panose="020F0502020204030204" pitchFamily="34" charset="0"/>
              <a:ea typeface="Calibri" panose="020F0502020204030204" pitchFamily="34" charset="0"/>
              <a:cs typeface="Times New Roman" panose="02020603050405020304" pitchFamily="18" charset="0"/>
            </a:endParaRPr>
          </a:p>
          <a:p>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34006329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47959BC-D3EF-3AA4-67FE-17E76DB284B3}"/>
              </a:ext>
            </a:extLst>
          </p:cNvPr>
          <p:cNvSpPr txBox="1"/>
          <p:nvPr/>
        </p:nvSpPr>
        <p:spPr>
          <a:xfrm>
            <a:off x="1265207" y="1440611"/>
            <a:ext cx="9661585" cy="3108543"/>
          </a:xfrm>
          <a:prstGeom prst="rect">
            <a:avLst/>
          </a:prstGeom>
          <a:noFill/>
        </p:spPr>
        <p:txBody>
          <a:bodyPr wrap="square" rtlCol="0">
            <a:spAutoFit/>
          </a:bodyPr>
          <a:lstStyle/>
          <a:p>
            <a:r>
              <a:rPr lang="en-US" sz="2800" dirty="0"/>
              <a:t>1 . </a:t>
            </a:r>
            <a:r>
              <a:rPr lang="en-US" sz="2800" dirty="0">
                <a:hlinkClick r:id="rId2"/>
              </a:rPr>
              <a:t>https://bootcamp.uxdesign.cc/metrics-to-track-the-success-of-zomato-food-delivery-platform-dd618fe8e211</a:t>
            </a:r>
            <a:r>
              <a:rPr lang="en-US" sz="2800" dirty="0"/>
              <a:t>: medium</a:t>
            </a:r>
          </a:p>
          <a:p>
            <a:r>
              <a:rPr lang="en-US" sz="2800" dirty="0"/>
              <a:t>2. </a:t>
            </a:r>
            <a:r>
              <a:rPr lang="en-US" sz="2800" dirty="0">
                <a:hlinkClick r:id="rId3"/>
              </a:rPr>
              <a:t>https://www.linkedin.com/pulse/14-interesting-facts-zomato-you-didnt-know-priyanka-singh--dc4vf</a:t>
            </a:r>
            <a:r>
              <a:rPr lang="en-US" sz="2800" dirty="0"/>
              <a:t>: </a:t>
            </a:r>
            <a:r>
              <a:rPr lang="en-US" sz="2800" dirty="0" err="1"/>
              <a:t>linkedin</a:t>
            </a:r>
            <a:endParaRPr lang="en-US" sz="2800" dirty="0"/>
          </a:p>
          <a:p>
            <a:r>
              <a:rPr lang="en-US" sz="2800" dirty="0"/>
              <a:t>3. </a:t>
            </a:r>
            <a:r>
              <a:rPr lang="en-US" sz="2800" dirty="0">
                <a:hlinkClick r:id="rId4"/>
              </a:rPr>
              <a:t>https://en.wikipedia.org/wiki/Zomato</a:t>
            </a:r>
            <a:r>
              <a:rPr lang="en-US" sz="2800" dirty="0"/>
              <a:t>: Wikipedia</a:t>
            </a:r>
          </a:p>
          <a:p>
            <a:endParaRPr lang="en-IN" sz="2800" dirty="0"/>
          </a:p>
        </p:txBody>
      </p:sp>
      <p:sp>
        <p:nvSpPr>
          <p:cNvPr id="3" name="TextBox 2">
            <a:extLst>
              <a:ext uri="{FF2B5EF4-FFF2-40B4-BE49-F238E27FC236}">
                <a16:creationId xmlns:a16="http://schemas.microsoft.com/office/drawing/2014/main" id="{4131C2FB-CE04-4EC8-78D6-0CA67187C411}"/>
              </a:ext>
            </a:extLst>
          </p:cNvPr>
          <p:cNvSpPr txBox="1"/>
          <p:nvPr/>
        </p:nvSpPr>
        <p:spPr>
          <a:xfrm>
            <a:off x="1354347" y="258793"/>
            <a:ext cx="9739223" cy="523220"/>
          </a:xfrm>
          <a:prstGeom prst="rect">
            <a:avLst/>
          </a:prstGeom>
          <a:noFill/>
        </p:spPr>
        <p:txBody>
          <a:bodyPr wrap="square" rtlCol="0">
            <a:spAutoFit/>
          </a:bodyPr>
          <a:lstStyle/>
          <a:p>
            <a:pPr algn="ctr"/>
            <a:r>
              <a:rPr lang="en-US" sz="2800" b="1" u="sng" dirty="0"/>
              <a:t>REFERENCES</a:t>
            </a:r>
            <a:endParaRPr lang="en-IN" sz="2800" b="1" u="sng" dirty="0"/>
          </a:p>
        </p:txBody>
      </p:sp>
    </p:spTree>
    <p:extLst>
      <p:ext uri="{BB962C8B-B14F-4D97-AF65-F5344CB8AC3E}">
        <p14:creationId xmlns:p14="http://schemas.microsoft.com/office/powerpoint/2010/main" val="379822531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B9E5F38-FA14-F911-7950-95F844DFB912}"/>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Lst>
          </a:blip>
          <a:stretch>
            <a:fillRect/>
          </a:stretch>
        </p:blipFill>
        <p:spPr>
          <a:xfrm>
            <a:off x="0" y="0"/>
            <a:ext cx="12192000" cy="6858000"/>
          </a:xfrm>
          <a:prstGeom prst="ellipse">
            <a:avLst/>
          </a:prstGeom>
          <a:ln>
            <a:noFill/>
          </a:ln>
          <a:effectLst>
            <a:softEdge rad="112500"/>
          </a:effectLst>
        </p:spPr>
      </p:pic>
      <p:sp>
        <p:nvSpPr>
          <p:cNvPr id="4" name="TextBox 3">
            <a:extLst>
              <a:ext uri="{FF2B5EF4-FFF2-40B4-BE49-F238E27FC236}">
                <a16:creationId xmlns:a16="http://schemas.microsoft.com/office/drawing/2014/main" id="{EC085B38-CFF6-5718-1A6C-28C4ACFEEF3F}"/>
              </a:ext>
            </a:extLst>
          </p:cNvPr>
          <p:cNvSpPr txBox="1"/>
          <p:nvPr/>
        </p:nvSpPr>
        <p:spPr>
          <a:xfrm>
            <a:off x="7513608" y="646981"/>
            <a:ext cx="4382218" cy="923330"/>
          </a:xfrm>
          <a:prstGeom prst="rect">
            <a:avLst/>
          </a:prstGeom>
          <a:noFill/>
        </p:spPr>
        <p:txBody>
          <a:bodyPr wrap="square" rtlCol="0">
            <a:spAutoFit/>
          </a:bodyPr>
          <a:lstStyle/>
          <a:p>
            <a:r>
              <a:rPr lang="en-US" sz="5400" b="1" dirty="0">
                <a:ln w="12700">
                  <a:solidFill>
                    <a:srgbClr val="FFFF00"/>
                  </a:solidFill>
                  <a:prstDash val="solid"/>
                </a:ln>
                <a:solidFill>
                  <a:srgbClr val="C00000"/>
                </a:solidFill>
                <a:effectLst>
                  <a:outerShdw dist="38100" dir="2640000" algn="bl" rotWithShape="0">
                    <a:schemeClr val="tx2">
                      <a:lumMod val="75000"/>
                    </a:schemeClr>
                  </a:outerShdw>
                </a:effectLst>
              </a:rPr>
              <a:t>THANK YOU</a:t>
            </a:r>
            <a:endParaRPr lang="en-IN" sz="5400" b="1" dirty="0">
              <a:ln w="12700">
                <a:solidFill>
                  <a:srgbClr val="FFFF00"/>
                </a:solidFill>
                <a:prstDash val="solid"/>
              </a:ln>
              <a:solidFill>
                <a:srgbClr val="C00000"/>
              </a:solidFill>
              <a:effectLst>
                <a:outerShdw dist="38100" dir="2640000" algn="bl" rotWithShape="0">
                  <a:schemeClr val="tx2">
                    <a:lumMod val="75000"/>
                  </a:schemeClr>
                </a:outerShdw>
              </a:effectLst>
            </a:endParaRPr>
          </a:p>
        </p:txBody>
      </p:sp>
      <p:pic>
        <p:nvPicPr>
          <p:cNvPr id="6" name="Picture 5" descr="Love Pusheen">
            <a:extLst>
              <a:ext uri="{FF2B5EF4-FFF2-40B4-BE49-F238E27FC236}">
                <a16:creationId xmlns:a16="http://schemas.microsoft.com/office/drawing/2014/main" id="{F93385CA-B808-033B-FF75-5DF6603A027B}"/>
              </a:ext>
            </a:extLst>
          </p:cNvPr>
          <p:cNvPicPr>
            <a:picLocks noChangeAspect="1"/>
          </p:cNvPicPr>
          <p:nvPr/>
        </p:nvPicPr>
        <p:blipFill>
          <a:blip r:embed="rId4"/>
          <a:stretch>
            <a:fillRect/>
          </a:stretch>
        </p:blipFill>
        <p:spPr>
          <a:xfrm>
            <a:off x="0" y="4091796"/>
            <a:ext cx="3001992" cy="3001992"/>
          </a:xfrm>
          <a:prstGeom prst="rect">
            <a:avLst/>
          </a:prstGeom>
        </p:spPr>
      </p:pic>
    </p:spTree>
    <p:extLst>
      <p:ext uri="{BB962C8B-B14F-4D97-AF65-F5344CB8AC3E}">
        <p14:creationId xmlns:p14="http://schemas.microsoft.com/office/powerpoint/2010/main" val="372070207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376A8-A892-4A29-BAC4-C63EED30080B}"/>
              </a:ext>
            </a:extLst>
          </p:cNvPr>
          <p:cNvSpPr>
            <a:spLocks noGrp="1"/>
          </p:cNvSpPr>
          <p:nvPr>
            <p:ph type="title"/>
          </p:nvPr>
        </p:nvSpPr>
        <p:spPr>
          <a:xfrm>
            <a:off x="919119" y="195532"/>
            <a:ext cx="10353762" cy="1257300"/>
          </a:xfrm>
        </p:spPr>
        <p:txBody>
          <a:bodyPr/>
          <a:lstStyle/>
          <a:p>
            <a:r>
              <a:rPr lang="en-US" dirty="0"/>
              <a:t>INTRODUCTION (</a:t>
            </a:r>
            <a:r>
              <a:rPr lang="en-US" dirty="0" err="1"/>
              <a:t>cont</a:t>
            </a:r>
            <a:r>
              <a:rPr lang="en-US" dirty="0"/>
              <a:t>…)</a:t>
            </a:r>
            <a:endParaRPr lang="en-IN" dirty="0"/>
          </a:p>
        </p:txBody>
      </p:sp>
      <p:pic>
        <p:nvPicPr>
          <p:cNvPr id="4" name="Content Placeholder 3">
            <a:extLst>
              <a:ext uri="{FF2B5EF4-FFF2-40B4-BE49-F238E27FC236}">
                <a16:creationId xmlns:a16="http://schemas.microsoft.com/office/drawing/2014/main" id="{183E0AF7-4A89-A0DD-E684-61F5A6725BF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7033" y="1452831"/>
            <a:ext cx="6385901" cy="5103243"/>
          </a:xfrm>
          <a:prstGeom prst="rect">
            <a:avLst/>
          </a:prstGeom>
        </p:spPr>
      </p:pic>
      <p:sp>
        <p:nvSpPr>
          <p:cNvPr id="6" name="TextBox 5">
            <a:extLst>
              <a:ext uri="{FF2B5EF4-FFF2-40B4-BE49-F238E27FC236}">
                <a16:creationId xmlns:a16="http://schemas.microsoft.com/office/drawing/2014/main" id="{F27E22A8-7456-88E9-7EEB-E00267F521CE}"/>
              </a:ext>
            </a:extLst>
          </p:cNvPr>
          <p:cNvSpPr txBox="1"/>
          <p:nvPr/>
        </p:nvSpPr>
        <p:spPr>
          <a:xfrm>
            <a:off x="6599207" y="1452832"/>
            <a:ext cx="5262113" cy="5293757"/>
          </a:xfrm>
          <a:prstGeom prst="rect">
            <a:avLst/>
          </a:prstGeom>
          <a:noFill/>
        </p:spPr>
        <p:txBody>
          <a:bodyPr wrap="square" rtlCol="0">
            <a:spAutoFit/>
          </a:bodyPr>
          <a:lstStyle/>
          <a:p>
            <a:pPr algn="ctr">
              <a:tabLst>
                <a:tab pos="2114550" algn="l"/>
              </a:tabLst>
            </a:pPr>
            <a:r>
              <a:rPr lang="en-US" sz="2000" b="1" u="dbl" dirty="0">
                <a:effectLst/>
                <a:latin typeface="Calibri" panose="020F0502020204030204" pitchFamily="34" charset="0"/>
                <a:ea typeface="Calibri" panose="020F0502020204030204" pitchFamily="34" charset="0"/>
                <a:cs typeface="Times New Roman" panose="02020603050405020304" pitchFamily="18" charset="0"/>
              </a:rPr>
              <a:t>FUN FACTS ABOUT ZOMATO</a:t>
            </a:r>
          </a:p>
          <a:p>
            <a:pPr algn="ctr">
              <a:tabLst>
                <a:tab pos="2114550" algn="l"/>
              </a:tabLst>
            </a:pP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Symbol" panose="05050102010706020507" pitchFamily="18" charset="2"/>
              <a:buBlip>
                <a:blip r:embed="rId3"/>
              </a:buBlip>
              <a:tabLst>
                <a:tab pos="2114550" algn="l"/>
              </a:tabLst>
            </a:pPr>
            <a:r>
              <a:rPr lang="en-US" sz="2000" dirty="0">
                <a:effectLst/>
                <a:latin typeface="Segoe UI" panose="020B0502040204020203" pitchFamily="34" charset="0"/>
                <a:ea typeface="Calibri" panose="020F0502020204030204" pitchFamily="34" charset="0"/>
                <a:cs typeface="Times New Roman" panose="02020603050405020304" pitchFamily="18" charset="0"/>
              </a:rPr>
              <a:t>The food delivery app operates in 24 countries with10,000 cities globally.</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Symbol" panose="05050102010706020507" pitchFamily="18" charset="2"/>
              <a:buBlip>
                <a:blip r:embed="rId3"/>
              </a:buBlip>
              <a:tabLst>
                <a:tab pos="2114550" algn="l"/>
              </a:tabLst>
            </a:pPr>
            <a:r>
              <a:rPr lang="en-US" sz="2000" dirty="0">
                <a:effectLst/>
                <a:latin typeface="Segoe UI" panose="020B0502040204020203" pitchFamily="34" charset="0"/>
                <a:ea typeface="Calibri" panose="020F0502020204030204" pitchFamily="34" charset="0"/>
                <a:cs typeface="Times New Roman" panose="02020603050405020304" pitchFamily="18" charset="0"/>
              </a:rPr>
              <a:t>The most ordered dish on Zomato is “Biryani”, in the pandemic 2020, 44 lakhs+ orders were placed for Biryani.</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Symbol" panose="05050102010706020507" pitchFamily="18" charset="2"/>
              <a:buBlip>
                <a:blip r:embed="rId3"/>
              </a:buBlip>
              <a:tabLst>
                <a:tab pos="2114550" algn="l"/>
              </a:tabLst>
            </a:pPr>
            <a:r>
              <a:rPr lang="en-US" sz="2000" dirty="0">
                <a:effectLst/>
                <a:latin typeface="Segoe UI" panose="020B0502040204020203" pitchFamily="34" charset="0"/>
                <a:ea typeface="Calibri" panose="020F0502020204030204" pitchFamily="34" charset="0"/>
                <a:cs typeface="Times New Roman" panose="02020603050405020304" pitchFamily="18" charset="0"/>
              </a:rPr>
              <a:t>During the Pandemic in 2020, Zomato delivered amount 22 Biryanis every minute.</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Symbol" panose="05050102010706020507" pitchFamily="18" charset="2"/>
              <a:buBlip>
                <a:blip r:embed="rId3"/>
              </a:buBlip>
              <a:tabLst>
                <a:tab pos="2114550" algn="l"/>
              </a:tabLst>
            </a:pPr>
            <a:r>
              <a:rPr lang="en-US" sz="2000" dirty="0">
                <a:effectLst/>
                <a:latin typeface="Segoe UI" panose="020B0502040204020203" pitchFamily="34" charset="0"/>
                <a:ea typeface="Calibri" panose="020F0502020204030204" pitchFamily="34" charset="0"/>
                <a:cs typeface="Times New Roman" panose="02020603050405020304" pitchFamily="18" charset="0"/>
              </a:rPr>
              <a:t>On average Zomato gets 12.5 lakh orders daily.</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Symbol" panose="05050102010706020507" pitchFamily="18" charset="2"/>
              <a:buBlip>
                <a:blip r:embed="rId3"/>
              </a:buBlip>
              <a:tabLst>
                <a:tab pos="2114550" algn="l"/>
              </a:tabLst>
            </a:pPr>
            <a:r>
              <a:rPr lang="en-US" sz="2000" dirty="0">
                <a:effectLst/>
                <a:latin typeface="Segoe UI" panose="020B0502040204020203" pitchFamily="34" charset="0"/>
                <a:ea typeface="Calibri" panose="020F0502020204030204" pitchFamily="34" charset="0"/>
                <a:cs typeface="Times New Roman" panose="02020603050405020304" pitchFamily="18" charset="0"/>
              </a:rPr>
              <a:t>The most expensive order placed on Zomato costs nearly Rs. 2 Lakh.</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Symbol" panose="05050102010706020507" pitchFamily="18" charset="2"/>
              <a:buBlip>
                <a:blip r:embed="rId3"/>
              </a:buBlip>
              <a:tabLst>
                <a:tab pos="2114550" algn="l"/>
              </a:tabLst>
            </a:pPr>
            <a:r>
              <a:rPr lang="en-US" sz="2000" dirty="0">
                <a:effectLst/>
                <a:latin typeface="Segoe UI" panose="020B0502040204020203" pitchFamily="34" charset="0"/>
                <a:ea typeface="Calibri" panose="020F0502020204030204" pitchFamily="34" charset="0"/>
                <a:cs typeface="Times New Roman" panose="02020603050405020304" pitchFamily="18" charset="0"/>
              </a:rPr>
              <a:t> Zomato IPO is one of the biggest IPO by the startup in India.</a:t>
            </a:r>
            <a:endParaRPr lang="en-IN" sz="2000" dirty="0">
              <a:effectLst/>
              <a:latin typeface="Segoe UI" panose="020B0502040204020203" pitchFamily="34" charset="0"/>
              <a:ea typeface="Calibri" panose="020F0502020204030204" pitchFamily="34" charset="0"/>
              <a:cs typeface="Times New Roman" panose="02020603050405020304" pitchFamily="18" charset="0"/>
            </a:endParaRPr>
          </a:p>
          <a:p>
            <a:pPr lvl="0">
              <a:tabLst>
                <a:tab pos="2114550" algn="l"/>
              </a:tabLst>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15662807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09842-186C-6ECC-98A6-FDF502ECBA5A}"/>
              </a:ext>
            </a:extLst>
          </p:cNvPr>
          <p:cNvSpPr>
            <a:spLocks noGrp="1"/>
          </p:cNvSpPr>
          <p:nvPr>
            <p:ph type="title"/>
          </p:nvPr>
        </p:nvSpPr>
        <p:spPr>
          <a:xfrm>
            <a:off x="1019763" y="127903"/>
            <a:ext cx="10353762" cy="1257300"/>
          </a:xfrm>
        </p:spPr>
        <p:txBody>
          <a:bodyPr/>
          <a:lstStyle/>
          <a:p>
            <a:r>
              <a:rPr lang="en-US" dirty="0"/>
              <a:t>WORKFLOW OF ZOMATO</a:t>
            </a:r>
            <a:endParaRPr lang="en-IN" dirty="0"/>
          </a:p>
        </p:txBody>
      </p:sp>
      <p:pic>
        <p:nvPicPr>
          <p:cNvPr id="4" name="Content Placeholder 3">
            <a:extLst>
              <a:ext uri="{FF2B5EF4-FFF2-40B4-BE49-F238E27FC236}">
                <a16:creationId xmlns:a16="http://schemas.microsoft.com/office/drawing/2014/main" id="{5FF86198-D852-1CF6-389F-CE86AE4F30F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2363" y="1385203"/>
            <a:ext cx="6196460" cy="521688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5" name="TextBox 4">
            <a:extLst>
              <a:ext uri="{FF2B5EF4-FFF2-40B4-BE49-F238E27FC236}">
                <a16:creationId xmlns:a16="http://schemas.microsoft.com/office/drawing/2014/main" id="{82DA72E7-669A-B502-2D15-08097A7EDE9F}"/>
              </a:ext>
            </a:extLst>
          </p:cNvPr>
          <p:cNvSpPr txBox="1"/>
          <p:nvPr/>
        </p:nvSpPr>
        <p:spPr>
          <a:xfrm>
            <a:off x="6806242" y="1449238"/>
            <a:ext cx="5043395" cy="5109091"/>
          </a:xfrm>
          <a:prstGeom prst="rect">
            <a:avLst/>
          </a:prstGeom>
          <a:noFill/>
        </p:spPr>
        <p:txBody>
          <a:bodyPr wrap="square" rtlCol="0">
            <a:spAutoFit/>
          </a:bodyPr>
          <a:lstStyle/>
          <a:p>
            <a:pPr algn="ctr">
              <a:tabLst>
                <a:tab pos="831850" algn="l"/>
              </a:tabLst>
            </a:pPr>
            <a:r>
              <a:rPr lang="en-US" sz="2200" dirty="0">
                <a:effectLst/>
                <a:latin typeface="Calibri" panose="020F0502020204030204" pitchFamily="34" charset="0"/>
                <a:ea typeface="Calibri" panose="020F0502020204030204" pitchFamily="34" charset="0"/>
                <a:cs typeface="Times New Roman" panose="02020603050405020304" pitchFamily="18" charset="0"/>
              </a:rPr>
              <a:t>As the above picture shown this is how the Zomato works. The processing of food delivery begins from the customer’s place where he/she orders food from its device. Later on, its forwarded to restaurant where they accept the order and starts preparing. Meanwhile the order is being prepared the Zomato assigns the delivery partner for the ongoing order process. Then in the last part of the process the Delivery partner pickups the food from the restaurant and drops the package to the customer within the allotted time slots.</a:t>
            </a:r>
            <a:endParaRPr lang="en-IN" sz="2200" dirty="0">
              <a:effectLst/>
              <a:latin typeface="Calibri" panose="020F0502020204030204" pitchFamily="34" charset="0"/>
              <a:ea typeface="Calibri" panose="020F0502020204030204" pitchFamily="34" charset="0"/>
              <a:cs typeface="Times New Roman" panose="02020603050405020304" pitchFamily="18" charset="0"/>
            </a:endParaRPr>
          </a:p>
          <a:p>
            <a:pPr algn="ctr">
              <a:tabLst>
                <a:tab pos="831850" algn="l"/>
              </a:tabLst>
            </a:pPr>
            <a:r>
              <a:rPr lang="en-US" sz="2200" dirty="0">
                <a:effectLst/>
                <a:latin typeface="Calibri" panose="020F0502020204030204" pitchFamily="34" charset="0"/>
                <a:ea typeface="Calibri" panose="020F0502020204030204" pitchFamily="34" charset="0"/>
                <a:cs typeface="Times New Roman" panose="02020603050405020304" pitchFamily="18" charset="0"/>
              </a:rPr>
              <a:t> </a:t>
            </a:r>
            <a:endParaRPr lang="en-IN" sz="22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10914606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9B733-A542-7C42-EE69-278396C581F4}"/>
              </a:ext>
            </a:extLst>
          </p:cNvPr>
          <p:cNvSpPr>
            <a:spLocks noGrp="1"/>
          </p:cNvSpPr>
          <p:nvPr>
            <p:ph type="title"/>
          </p:nvPr>
        </p:nvSpPr>
        <p:spPr>
          <a:xfrm>
            <a:off x="913795" y="376687"/>
            <a:ext cx="10353762" cy="1257300"/>
          </a:xfrm>
        </p:spPr>
        <p:txBody>
          <a:bodyPr>
            <a:normAutofit fontScale="90000"/>
          </a:bodyPr>
          <a:lstStyle/>
          <a:p>
            <a:pPr>
              <a:tabLst>
                <a:tab pos="831850" algn="l"/>
              </a:tabLst>
            </a:pPr>
            <a:br>
              <a:rPr lang="en-US" b="1" u="dbl" dirty="0">
                <a:effectLst/>
                <a:ea typeface="Calibri" panose="020F0502020204030204" pitchFamily="34" charset="0"/>
                <a:cs typeface="Times New Roman" panose="02020603050405020304" pitchFamily="18" charset="0"/>
              </a:rPr>
            </a:br>
            <a:br>
              <a:rPr lang="en-US" b="1" u="dbl" dirty="0">
                <a:effectLst/>
                <a:ea typeface="Calibri" panose="020F0502020204030204" pitchFamily="34" charset="0"/>
                <a:cs typeface="Times New Roman" panose="02020603050405020304" pitchFamily="18" charset="0"/>
              </a:rPr>
            </a:br>
            <a:r>
              <a:rPr lang="en-US" b="1" u="dbl" dirty="0">
                <a:effectLst/>
                <a:ea typeface="Calibri" panose="020F0502020204030204" pitchFamily="34" charset="0"/>
                <a:cs typeface="Times New Roman" panose="02020603050405020304" pitchFamily="18" charset="0"/>
              </a:rPr>
              <a:t>INSIGHTS OF PROJECT ANALYSIS</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b="1" u="none" strike="noStrike" dirty="0">
                <a:effectLst/>
                <a:latin typeface="Calibri" panose="020F0502020204030204" pitchFamily="34" charset="0"/>
                <a:ea typeface="Calibri" panose="020F0502020204030204" pitchFamily="34" charset="0"/>
                <a:cs typeface="Times New Roman" panose="02020603050405020304" pitchFamily="18" charset="0"/>
              </a:rPr>
              <a:t> </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E995778B-93B7-0DCA-A22F-06FD02460938}"/>
              </a:ext>
            </a:extLst>
          </p:cNvPr>
          <p:cNvSpPr>
            <a:spLocks noGrp="1"/>
          </p:cNvSpPr>
          <p:nvPr>
            <p:ph idx="1"/>
          </p:nvPr>
        </p:nvSpPr>
        <p:spPr>
          <a:xfrm>
            <a:off x="414068" y="1759789"/>
            <a:ext cx="11300603" cy="4986068"/>
          </a:xfrm>
        </p:spPr>
        <p:txBody>
          <a:bodyPr>
            <a:normAutofit/>
          </a:bodyPr>
          <a:lstStyle/>
          <a:p>
            <a:pPr marL="36900" indent="0">
              <a:buNone/>
              <a:tabLst>
                <a:tab pos="831850" algn="l"/>
              </a:tabLst>
            </a:pPr>
            <a:r>
              <a:rPr lang="en-US" sz="1800" b="1" u="none" strike="noStrike" dirty="0">
                <a:effectLst/>
                <a:latin typeface="Calibri" panose="020F0502020204030204" pitchFamily="34" charset="0"/>
                <a:ea typeface="Calibri" panose="020F0502020204030204" pitchFamily="34" charset="0"/>
                <a:cs typeface="Times New Roman" panose="02020603050405020304" pitchFamily="18" charset="0"/>
              </a:rPr>
              <a: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tabLst>
                <a:tab pos="831850" algn="l"/>
              </a:tabLst>
            </a:pPr>
            <a:r>
              <a:rPr lang="en-US" sz="2800" dirty="0">
                <a:effectLst/>
                <a:latin typeface="Calibri" panose="020F0502020204030204" pitchFamily="34" charset="0"/>
                <a:ea typeface="Calibri" panose="020F0502020204030204" pitchFamily="34" charset="0"/>
                <a:cs typeface="Times New Roman" panose="02020603050405020304" pitchFamily="18" charset="0"/>
              </a:rPr>
              <a:t>The basic objective of the project is to analyze the data to get an output of how a company can increase its market in the already serving area and can open new restaurants in the new area or an existing area. The data we received is from the Zomato company itself.</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p>
            <a:pPr>
              <a:tabLst>
                <a:tab pos="831850" algn="l"/>
              </a:tabLst>
            </a:pPr>
            <a:r>
              <a:rPr lang="en-US" sz="2800" dirty="0">
                <a:effectLst/>
                <a:latin typeface="Calibri" panose="020F0502020204030204" pitchFamily="34" charset="0"/>
                <a:ea typeface="Calibri" panose="020F0502020204030204" pitchFamily="34" charset="0"/>
                <a:cs typeface="Times New Roman" panose="02020603050405020304" pitchFamily="18" charset="0"/>
              </a:rPr>
              <a:t>	The tools which have been used to determine the following analysis are VLOOKUP, If functions, AVERAGE, SUM, PIVOTS, and CHARTS. </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88232147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9B36A-E0F5-D2AD-3037-4559735E71D7}"/>
              </a:ext>
            </a:extLst>
          </p:cNvPr>
          <p:cNvSpPr>
            <a:spLocks noGrp="1"/>
          </p:cNvSpPr>
          <p:nvPr>
            <p:ph type="title"/>
          </p:nvPr>
        </p:nvSpPr>
        <p:spPr>
          <a:xfrm>
            <a:off x="919119" y="135147"/>
            <a:ext cx="10353762" cy="1257300"/>
          </a:xfrm>
        </p:spPr>
        <p:txBody>
          <a:bodyPr>
            <a:normAutofit/>
          </a:bodyPr>
          <a:lstStyle/>
          <a:p>
            <a:r>
              <a:rPr lang="en-US" sz="4800" b="1" u="sng" dirty="0"/>
              <a:t>ANALYSIS</a:t>
            </a:r>
            <a:endParaRPr lang="en-IN" sz="4800" b="1" u="sng" dirty="0"/>
          </a:p>
        </p:txBody>
      </p:sp>
      <p:sp>
        <p:nvSpPr>
          <p:cNvPr id="3" name="TextBox 2">
            <a:extLst>
              <a:ext uri="{FF2B5EF4-FFF2-40B4-BE49-F238E27FC236}">
                <a16:creationId xmlns:a16="http://schemas.microsoft.com/office/drawing/2014/main" id="{3B504390-3FF1-1141-159A-4898392276A8}"/>
              </a:ext>
            </a:extLst>
          </p:cNvPr>
          <p:cNvSpPr txBox="1"/>
          <p:nvPr/>
        </p:nvSpPr>
        <p:spPr>
          <a:xfrm>
            <a:off x="293298" y="1392447"/>
            <a:ext cx="11421374" cy="6186309"/>
          </a:xfrm>
          <a:prstGeom prst="rect">
            <a:avLst/>
          </a:prstGeom>
          <a:noFill/>
        </p:spPr>
        <p:txBody>
          <a:bodyPr wrap="square" rtlCol="0">
            <a:spAutoFit/>
          </a:bodyPr>
          <a:lstStyle/>
          <a:p>
            <a:r>
              <a:rPr lang="en-US" dirty="0"/>
              <a:t>The given data is provided by the Zomato company. From the given data there were few observations made. The following data consists of things which plays an important role in analysis of opening new </a:t>
            </a:r>
            <a:r>
              <a:rPr lang="en-US" dirty="0" err="1"/>
              <a:t>resataurants</a:t>
            </a:r>
            <a:r>
              <a:rPr lang="en-US" dirty="0"/>
              <a:t> in the given or new countries. </a:t>
            </a:r>
          </a:p>
          <a:p>
            <a:endParaRPr lang="en-US" dirty="0"/>
          </a:p>
          <a:p>
            <a:r>
              <a:rPr lang="en-US" dirty="0"/>
              <a:t>The observations are as follows:</a:t>
            </a:r>
          </a:p>
          <a:p>
            <a:endParaRPr lang="en-US" dirty="0"/>
          </a:p>
          <a:p>
            <a:pPr marL="342900" indent="-342900">
              <a:buAutoNum type="arabicPeriod"/>
            </a:pPr>
            <a:r>
              <a:rPr lang="en-US" dirty="0">
                <a:effectLst/>
                <a:latin typeface="Arial" panose="020B0604020202020204" pitchFamily="34" charset="0"/>
                <a:ea typeface="Calibri" panose="020F0502020204030204" pitchFamily="34" charset="0"/>
              </a:rPr>
              <a:t>There were 2 tables in two sheet: (1) RAW DATA &amp; (2) </a:t>
            </a:r>
            <a:r>
              <a:rPr lang="en-US" dirty="0" err="1">
                <a:effectLst/>
                <a:latin typeface="Arial" panose="020B0604020202020204" pitchFamily="34" charset="0"/>
                <a:ea typeface="Calibri" panose="020F0502020204030204" pitchFamily="34" charset="0"/>
              </a:rPr>
              <a:t>CountryDescritpion</a:t>
            </a:r>
            <a:endParaRPr lang="en-US" dirty="0">
              <a:effectLst/>
              <a:latin typeface="Arial" panose="020B0604020202020204" pitchFamily="34" charset="0"/>
              <a:ea typeface="Calibri" panose="020F0502020204030204" pitchFamily="34" charset="0"/>
            </a:endParaRPr>
          </a:p>
          <a:p>
            <a:endParaRPr lang="en-US" dirty="0">
              <a:effectLst/>
              <a:latin typeface="Arial" panose="020B0604020202020204" pitchFamily="34" charset="0"/>
              <a:ea typeface="Calibri" panose="020F0502020204030204" pitchFamily="34" charset="0"/>
            </a:endParaRPr>
          </a:p>
          <a:p>
            <a:r>
              <a:rPr lang="en-US" dirty="0">
                <a:latin typeface="Arial" panose="020B0604020202020204" pitchFamily="34" charset="0"/>
                <a:ea typeface="Calibri" panose="020F0502020204030204" pitchFamily="34" charset="0"/>
              </a:rPr>
              <a:t>2. </a:t>
            </a:r>
            <a:r>
              <a:rPr lang="en-IN" dirty="0">
                <a:effectLst/>
                <a:latin typeface="Arial" panose="020B0604020202020204" pitchFamily="34" charset="0"/>
                <a:ea typeface="Times New Roman" panose="02020603050405020304" pitchFamily="18" charset="0"/>
              </a:rPr>
              <a:t>TOTAL ATTRIBUTES PRESENT: 20 attributes present in the raw data. </a:t>
            </a:r>
          </a:p>
          <a:p>
            <a:r>
              <a:rPr lang="en-IN" dirty="0">
                <a:effectLst/>
                <a:latin typeface="Arial" panose="020B0604020202020204" pitchFamily="34" charset="0"/>
                <a:ea typeface="Times New Roman" panose="02020603050405020304" pitchFamily="18" charset="0"/>
              </a:rPr>
              <a:t>     3 more attributes were added in the raw data using different formulas. So, in total there are 23 attributes in data. </a:t>
            </a:r>
          </a:p>
          <a:p>
            <a:endParaRPr lang="en-IN" dirty="0">
              <a:effectLst/>
              <a:latin typeface="Arial" panose="020B0604020202020204" pitchFamily="34" charset="0"/>
              <a:ea typeface="Times New Roman" panose="02020603050405020304" pitchFamily="18" charset="0"/>
            </a:endParaRPr>
          </a:p>
          <a:p>
            <a:r>
              <a:rPr lang="en-IN" dirty="0">
                <a:latin typeface="Arial" panose="020B0604020202020204" pitchFamily="34" charset="0"/>
                <a:ea typeface="Times New Roman" panose="02020603050405020304" pitchFamily="18" charset="0"/>
              </a:rPr>
              <a:t>3. </a:t>
            </a:r>
            <a:r>
              <a:rPr lang="en-IN" dirty="0">
                <a:effectLst/>
                <a:latin typeface="Arial" panose="020B0604020202020204" pitchFamily="34" charset="0"/>
                <a:ea typeface="Times New Roman" panose="02020603050405020304" pitchFamily="18" charset="0"/>
              </a:rPr>
              <a:t>The data includes the categorical information. In the provided data there are about 8 categorical data</a:t>
            </a:r>
            <a:r>
              <a:rPr lang="en-IN" b="1" dirty="0">
                <a:effectLst/>
                <a:latin typeface="Arial" panose="020B0604020202020204" pitchFamily="34" charset="0"/>
                <a:ea typeface="Times New Roman" panose="02020603050405020304" pitchFamily="18" charset="0"/>
              </a:rPr>
              <a:t> which includes Country name, Cuisine, Currencies, etc.</a:t>
            </a:r>
          </a:p>
          <a:p>
            <a:endParaRPr lang="en-IN" b="1" dirty="0">
              <a:effectLst/>
              <a:latin typeface="Arial" panose="020B0604020202020204" pitchFamily="34" charset="0"/>
              <a:ea typeface="Times New Roman" panose="02020603050405020304" pitchFamily="18" charset="0"/>
            </a:endParaRPr>
          </a:p>
          <a:p>
            <a:r>
              <a:rPr lang="en-IN" b="1" dirty="0">
                <a:latin typeface="Arial" panose="020B0604020202020204" pitchFamily="34" charset="0"/>
                <a:ea typeface="Times New Roman" panose="02020603050405020304" pitchFamily="18" charset="0"/>
              </a:rPr>
              <a:t>4. </a:t>
            </a:r>
            <a:r>
              <a:rPr lang="en-IN" dirty="0">
                <a:effectLst/>
                <a:latin typeface="Arial" panose="020B0604020202020204" pitchFamily="34" charset="0"/>
                <a:ea typeface="Times New Roman" panose="02020603050405020304" pitchFamily="18" charset="0"/>
              </a:rPr>
              <a:t>There were some missing values in the cuisine column which I replaced it manually with the highest number of cuisine in the world category. Then there were some data issue in the city name as Sao Paulo  and Istanbul was written incorrectly as </a:t>
            </a:r>
            <a:r>
              <a:rPr lang="en-IN" dirty="0" err="1">
                <a:effectLst/>
                <a:latin typeface="Arial" panose="020B0604020202020204" pitchFamily="34" charset="0"/>
                <a:ea typeface="Times New Roman" panose="02020603050405020304" pitchFamily="18" charset="0"/>
              </a:rPr>
              <a:t>Sí£o</a:t>
            </a:r>
            <a:r>
              <a:rPr lang="en-IN" dirty="0">
                <a:effectLst/>
                <a:latin typeface="Arial" panose="020B0604020202020204" pitchFamily="34" charset="0"/>
                <a:ea typeface="Times New Roman" panose="02020603050405020304" pitchFamily="18" charset="0"/>
              </a:rPr>
              <a:t> Paulo and </a:t>
            </a:r>
            <a:r>
              <a:rPr lang="en-IN" dirty="0" err="1">
                <a:effectLst/>
                <a:latin typeface="Arial" panose="020B0604020202020204" pitchFamily="34" charset="0"/>
                <a:ea typeface="Times New Roman" panose="02020603050405020304" pitchFamily="18" charset="0"/>
              </a:rPr>
              <a:t>UAstanbul</a:t>
            </a:r>
            <a:r>
              <a:rPr lang="en-IN" dirty="0">
                <a:effectLst/>
                <a:latin typeface="Arial" panose="020B0604020202020204" pitchFamily="34" charset="0"/>
                <a:ea typeface="Times New Roman" panose="02020603050405020304" pitchFamily="18" charset="0"/>
              </a:rPr>
              <a:t> respectively by find and replace function in MS Excel.</a:t>
            </a:r>
          </a:p>
          <a:p>
            <a:endParaRPr lang="en-IN" sz="1800" dirty="0">
              <a:effectLst/>
              <a:latin typeface="Times New Roman" panose="02020603050405020304" pitchFamily="18" charset="0"/>
              <a:ea typeface="Times New Roman" panose="02020603050405020304" pitchFamily="18" charset="0"/>
            </a:endParaRPr>
          </a:p>
          <a:p>
            <a:endParaRPr lang="en-IN" sz="1800" dirty="0">
              <a:effectLst/>
              <a:latin typeface="Times New Roman" panose="02020603050405020304" pitchFamily="18" charset="0"/>
              <a:ea typeface="Times New Roman" panose="02020603050405020304" pitchFamily="18" charset="0"/>
            </a:endParaRPr>
          </a:p>
          <a:p>
            <a:endParaRPr lang="en-IN" sz="18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225680614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ADDB4D-05AB-0318-D1EA-711E6EEA3373}"/>
              </a:ext>
            </a:extLst>
          </p:cNvPr>
          <p:cNvSpPr>
            <a:spLocks noGrp="1"/>
          </p:cNvSpPr>
          <p:nvPr>
            <p:ph type="title"/>
          </p:nvPr>
        </p:nvSpPr>
        <p:spPr>
          <a:xfrm>
            <a:off x="919119" y="74762"/>
            <a:ext cx="10353762" cy="1257300"/>
          </a:xfrm>
        </p:spPr>
        <p:txBody>
          <a:bodyPr>
            <a:normAutofit/>
          </a:bodyPr>
          <a:lstStyle/>
          <a:p>
            <a:r>
              <a:rPr lang="en-US" u="sng" dirty="0"/>
              <a:t>ANALYSIS( </a:t>
            </a:r>
            <a:r>
              <a:rPr lang="en-US" u="sng" dirty="0" err="1"/>
              <a:t>Cont</a:t>
            </a:r>
            <a:r>
              <a:rPr lang="en-US" u="sng" dirty="0"/>
              <a:t>…)</a:t>
            </a:r>
            <a:endParaRPr lang="en-IN" u="sng" dirty="0"/>
          </a:p>
        </p:txBody>
      </p:sp>
      <p:pic>
        <p:nvPicPr>
          <p:cNvPr id="3" name="Picture 2">
            <a:extLst>
              <a:ext uri="{FF2B5EF4-FFF2-40B4-BE49-F238E27FC236}">
                <a16:creationId xmlns:a16="http://schemas.microsoft.com/office/drawing/2014/main" id="{C613C087-3F4F-57E4-444B-431F2CDEA9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4650" y="1435999"/>
            <a:ext cx="5721350" cy="5266726"/>
          </a:xfrm>
          <a:prstGeom prst="rect">
            <a:avLst/>
          </a:prstGeom>
        </p:spPr>
      </p:pic>
      <p:sp>
        <p:nvSpPr>
          <p:cNvPr id="4" name="TextBox 3">
            <a:extLst>
              <a:ext uri="{FF2B5EF4-FFF2-40B4-BE49-F238E27FC236}">
                <a16:creationId xmlns:a16="http://schemas.microsoft.com/office/drawing/2014/main" id="{363BB830-8872-1C6F-661B-9DA1E8EDCA56}"/>
              </a:ext>
            </a:extLst>
          </p:cNvPr>
          <p:cNvSpPr txBox="1"/>
          <p:nvPr/>
        </p:nvSpPr>
        <p:spPr>
          <a:xfrm>
            <a:off x="6340415" y="1526875"/>
            <a:ext cx="5615796" cy="4801314"/>
          </a:xfrm>
          <a:prstGeom prst="rect">
            <a:avLst/>
          </a:prstGeom>
          <a:noFill/>
        </p:spPr>
        <p:txBody>
          <a:bodyPr wrap="square" rtlCol="0">
            <a:spAutoFit/>
          </a:bodyPr>
          <a:lstStyle/>
          <a:p>
            <a:r>
              <a:rPr lang="en-US" dirty="0"/>
              <a:t>The given data consist of list of restaurants that are opened by Zomato in the different countries during the time range of 2010 to 2018. thus from the given data it can be seen that there are total 15 countries where Zomato has opened restaurants in time period of 8 years. </a:t>
            </a:r>
          </a:p>
          <a:p>
            <a:r>
              <a:rPr lang="en-US" dirty="0"/>
              <a:t>The top 5 countries with highest number of restaurant opened by Zomato are as follows:</a:t>
            </a:r>
          </a:p>
          <a:p>
            <a:pPr marL="342900" indent="-342900">
              <a:buFont typeface="+mj-lt"/>
              <a:buAutoNum type="arabicPeriod"/>
            </a:pPr>
            <a:r>
              <a:rPr lang="en-US" dirty="0"/>
              <a:t>India</a:t>
            </a:r>
          </a:p>
          <a:p>
            <a:pPr marL="342900" indent="-342900">
              <a:buFont typeface="+mj-lt"/>
              <a:buAutoNum type="arabicPeriod"/>
            </a:pPr>
            <a:r>
              <a:rPr lang="en-US" dirty="0"/>
              <a:t>United States of America</a:t>
            </a:r>
          </a:p>
          <a:p>
            <a:pPr marL="342900" indent="-342900">
              <a:buFont typeface="+mj-lt"/>
              <a:buAutoNum type="arabicPeriod"/>
            </a:pPr>
            <a:r>
              <a:rPr lang="en-US" dirty="0"/>
              <a:t>United Kingdom</a:t>
            </a:r>
          </a:p>
          <a:p>
            <a:pPr marL="342900" indent="-342900">
              <a:buFont typeface="+mj-lt"/>
              <a:buAutoNum type="arabicPeriod"/>
            </a:pPr>
            <a:r>
              <a:rPr lang="en-US" dirty="0"/>
              <a:t>Brazil</a:t>
            </a:r>
          </a:p>
          <a:p>
            <a:pPr marL="342900" indent="-342900">
              <a:buFont typeface="+mj-lt"/>
              <a:buAutoNum type="arabicPeriod"/>
            </a:pPr>
            <a:r>
              <a:rPr lang="en-US" dirty="0"/>
              <a:t>United Arab Emirates</a:t>
            </a:r>
          </a:p>
          <a:p>
            <a:r>
              <a:rPr lang="en-US" dirty="0"/>
              <a:t> </a:t>
            </a:r>
          </a:p>
          <a:p>
            <a:r>
              <a:rPr lang="en-US" dirty="0"/>
              <a:t>Thus, among all the countries the Canada has the least numbers of restaurants with a count of 4 restaurants. </a:t>
            </a:r>
            <a:endParaRPr lang="en-IN" dirty="0"/>
          </a:p>
        </p:txBody>
      </p:sp>
    </p:spTree>
    <p:extLst>
      <p:ext uri="{BB962C8B-B14F-4D97-AF65-F5344CB8AC3E}">
        <p14:creationId xmlns:p14="http://schemas.microsoft.com/office/powerpoint/2010/main" val="29904742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0D69A-7208-89BB-8EF3-43AD0F9E1340}"/>
              </a:ext>
            </a:extLst>
          </p:cNvPr>
          <p:cNvSpPr>
            <a:spLocks noGrp="1"/>
          </p:cNvSpPr>
          <p:nvPr>
            <p:ph type="title"/>
          </p:nvPr>
        </p:nvSpPr>
        <p:spPr>
          <a:xfrm>
            <a:off x="919119" y="0"/>
            <a:ext cx="10353762" cy="1095554"/>
          </a:xfrm>
        </p:spPr>
        <p:txBody>
          <a:bodyPr/>
          <a:lstStyle/>
          <a:p>
            <a:r>
              <a:rPr lang="en-US" u="sng" dirty="0"/>
              <a:t>ANALYSIS( </a:t>
            </a:r>
            <a:r>
              <a:rPr lang="en-US" u="sng" dirty="0" err="1"/>
              <a:t>Cont</a:t>
            </a:r>
            <a:r>
              <a:rPr lang="en-US" u="sng" dirty="0"/>
              <a:t>…)</a:t>
            </a:r>
            <a:endParaRPr lang="en-IN" u="sng" dirty="0"/>
          </a:p>
        </p:txBody>
      </p:sp>
      <p:pic>
        <p:nvPicPr>
          <p:cNvPr id="5" name="Picture 4">
            <a:extLst>
              <a:ext uri="{FF2B5EF4-FFF2-40B4-BE49-F238E27FC236}">
                <a16:creationId xmlns:a16="http://schemas.microsoft.com/office/drawing/2014/main" id="{D94322A9-D7B7-5E18-F443-D977FCAF93D5}"/>
              </a:ext>
            </a:extLst>
          </p:cNvPr>
          <p:cNvPicPr>
            <a:picLocks noChangeAspect="1"/>
          </p:cNvPicPr>
          <p:nvPr/>
        </p:nvPicPr>
        <p:blipFill>
          <a:blip r:embed="rId2"/>
          <a:stretch>
            <a:fillRect/>
          </a:stretch>
        </p:blipFill>
        <p:spPr>
          <a:xfrm>
            <a:off x="325767" y="1285337"/>
            <a:ext cx="5924550" cy="5072331"/>
          </a:xfrm>
          <a:prstGeom prst="rect">
            <a:avLst/>
          </a:prstGeom>
        </p:spPr>
      </p:pic>
      <p:sp>
        <p:nvSpPr>
          <p:cNvPr id="6" name="TextBox 5">
            <a:extLst>
              <a:ext uri="{FF2B5EF4-FFF2-40B4-BE49-F238E27FC236}">
                <a16:creationId xmlns:a16="http://schemas.microsoft.com/office/drawing/2014/main" id="{10A28B1E-D348-9A36-9706-5D98D8430CC3}"/>
              </a:ext>
            </a:extLst>
          </p:cNvPr>
          <p:cNvSpPr txBox="1"/>
          <p:nvPr/>
        </p:nvSpPr>
        <p:spPr>
          <a:xfrm>
            <a:off x="6474724" y="1285337"/>
            <a:ext cx="5391509" cy="5355312"/>
          </a:xfrm>
          <a:prstGeom prst="rect">
            <a:avLst/>
          </a:prstGeom>
          <a:noFill/>
        </p:spPr>
        <p:txBody>
          <a:bodyPr wrap="square" rtlCol="0">
            <a:spAutoFit/>
          </a:bodyPr>
          <a:lstStyle/>
          <a:p>
            <a:r>
              <a:rPr lang="en-US" sz="2100" dirty="0"/>
              <a:t>The given table shows the average number of voters in different countries which is the most useful attribute in the analysis of my project. </a:t>
            </a:r>
          </a:p>
          <a:p>
            <a:r>
              <a:rPr lang="en-IN" sz="2100" dirty="0"/>
              <a:t>TOP 5 VOTERS:</a:t>
            </a:r>
          </a:p>
          <a:p>
            <a:endParaRPr lang="en-IN" sz="2100" dirty="0"/>
          </a:p>
          <a:p>
            <a:r>
              <a:rPr lang="en-IN" sz="2100" dirty="0"/>
              <a:t>1. Indonesia 772 voters</a:t>
            </a:r>
          </a:p>
          <a:p>
            <a:r>
              <a:rPr lang="en-IN" sz="2100" dirty="0"/>
              <a:t>2. United Arab Emirates 494 voters</a:t>
            </a:r>
          </a:p>
          <a:p>
            <a:r>
              <a:rPr lang="en-IN" sz="2100" dirty="0"/>
              <a:t>3. Turkey 431 voters</a:t>
            </a:r>
          </a:p>
          <a:p>
            <a:r>
              <a:rPr lang="en-IN" sz="2100" dirty="0"/>
              <a:t>4. U.S.A. 428 voters</a:t>
            </a:r>
          </a:p>
          <a:p>
            <a:r>
              <a:rPr lang="en-IN" sz="2100" dirty="0"/>
              <a:t>5. Philippines 407 voters</a:t>
            </a:r>
          </a:p>
          <a:p>
            <a:endParaRPr lang="en-IN" sz="2100" dirty="0"/>
          </a:p>
          <a:p>
            <a:r>
              <a:rPr lang="en-IN" sz="2100" dirty="0"/>
              <a:t>While the Brazil has the lowest average number of voters which is only 20</a:t>
            </a:r>
          </a:p>
          <a:p>
            <a:endParaRPr lang="en-IN" sz="2400" dirty="0"/>
          </a:p>
          <a:p>
            <a:endParaRPr lang="en-US" sz="2400" dirty="0"/>
          </a:p>
        </p:txBody>
      </p:sp>
    </p:spTree>
    <p:extLst>
      <p:ext uri="{BB962C8B-B14F-4D97-AF65-F5344CB8AC3E}">
        <p14:creationId xmlns:p14="http://schemas.microsoft.com/office/powerpoint/2010/main" val="57872900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DDD7E-DD7F-DD41-D38F-B7B589A6E0D2}"/>
              </a:ext>
            </a:extLst>
          </p:cNvPr>
          <p:cNvSpPr>
            <a:spLocks noGrp="1"/>
          </p:cNvSpPr>
          <p:nvPr>
            <p:ph type="title"/>
          </p:nvPr>
        </p:nvSpPr>
        <p:spPr/>
        <p:txBody>
          <a:bodyPr/>
          <a:lstStyle/>
          <a:p>
            <a:r>
              <a:rPr lang="en-US" u="sng" dirty="0"/>
              <a:t>ANALYSIS( </a:t>
            </a:r>
            <a:r>
              <a:rPr lang="en-US" u="sng" dirty="0" err="1"/>
              <a:t>Cont</a:t>
            </a:r>
            <a:r>
              <a:rPr lang="en-US" u="sng" dirty="0"/>
              <a:t>…)</a:t>
            </a:r>
            <a:endParaRPr lang="en-IN" dirty="0"/>
          </a:p>
        </p:txBody>
      </p:sp>
      <p:pic>
        <p:nvPicPr>
          <p:cNvPr id="3" name="Picture 2">
            <a:extLst>
              <a:ext uri="{FF2B5EF4-FFF2-40B4-BE49-F238E27FC236}">
                <a16:creationId xmlns:a16="http://schemas.microsoft.com/office/drawing/2014/main" id="{09CE167D-9A49-5C80-CD95-4904027B077D}"/>
              </a:ext>
            </a:extLst>
          </p:cNvPr>
          <p:cNvPicPr>
            <a:picLocks noChangeAspect="1"/>
          </p:cNvPicPr>
          <p:nvPr/>
        </p:nvPicPr>
        <p:blipFill>
          <a:blip r:embed="rId2"/>
          <a:stretch>
            <a:fillRect/>
          </a:stretch>
        </p:blipFill>
        <p:spPr>
          <a:xfrm>
            <a:off x="216926" y="2346386"/>
            <a:ext cx="6011346" cy="4140678"/>
          </a:xfrm>
          <a:prstGeom prst="rect">
            <a:avLst/>
          </a:prstGeom>
        </p:spPr>
      </p:pic>
      <p:sp>
        <p:nvSpPr>
          <p:cNvPr id="4" name="TextBox 3">
            <a:extLst>
              <a:ext uri="{FF2B5EF4-FFF2-40B4-BE49-F238E27FC236}">
                <a16:creationId xmlns:a16="http://schemas.microsoft.com/office/drawing/2014/main" id="{59B6CB2C-9A41-E752-358F-59CF29FF845E}"/>
              </a:ext>
            </a:extLst>
          </p:cNvPr>
          <p:cNvSpPr txBox="1"/>
          <p:nvPr/>
        </p:nvSpPr>
        <p:spPr>
          <a:xfrm>
            <a:off x="6452558" y="2424023"/>
            <a:ext cx="5408763" cy="4955203"/>
          </a:xfrm>
          <a:prstGeom prst="rect">
            <a:avLst/>
          </a:prstGeom>
          <a:noFill/>
        </p:spPr>
        <p:txBody>
          <a:bodyPr wrap="square" rtlCol="0">
            <a:spAutoFit/>
          </a:bodyPr>
          <a:lstStyle/>
          <a:p>
            <a:r>
              <a:rPr lang="en-US" sz="2500" dirty="0"/>
              <a:t>Total 9551 restaurants were opened by Zomato in total 15 countries in time period of 2010-2018.</a:t>
            </a:r>
          </a:p>
          <a:p>
            <a:endParaRPr lang="en-US" sz="2500" dirty="0"/>
          </a:p>
          <a:p>
            <a:r>
              <a:rPr lang="en-US" sz="2500" dirty="0"/>
              <a:t>The maximum number of restaurants were opened in the year 2018.</a:t>
            </a:r>
          </a:p>
          <a:p>
            <a:endParaRPr lang="en-US" sz="2500" dirty="0"/>
          </a:p>
          <a:p>
            <a:r>
              <a:rPr lang="en-US" sz="2500" dirty="0"/>
              <a:t>While the least number of restaurants were opened in the year 2012.</a:t>
            </a:r>
          </a:p>
          <a:p>
            <a:endParaRPr lang="en-US" sz="2400" dirty="0"/>
          </a:p>
          <a:p>
            <a:endParaRPr lang="en-IN" sz="2400" dirty="0"/>
          </a:p>
          <a:p>
            <a:endParaRPr lang="en-IN" dirty="0"/>
          </a:p>
        </p:txBody>
      </p:sp>
    </p:spTree>
    <p:extLst>
      <p:ext uri="{BB962C8B-B14F-4D97-AF65-F5344CB8AC3E}">
        <p14:creationId xmlns:p14="http://schemas.microsoft.com/office/powerpoint/2010/main" val="272269246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3.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{2014F76D-4A89-44AB-B8E7-1A70C62B87DF}tf11665031_win32</Template>
  <TotalTime>1785</TotalTime>
  <Words>2201</Words>
  <Application>Microsoft Office PowerPoint</Application>
  <PresentationFormat>Widescreen</PresentationFormat>
  <Paragraphs>185</Paragraphs>
  <Slides>21</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21</vt:i4>
      </vt:variant>
    </vt:vector>
  </HeadingPairs>
  <TitlesOfParts>
    <vt:vector size="31" baseType="lpstr">
      <vt:lpstr>Arial</vt:lpstr>
      <vt:lpstr>Arial Nova</vt:lpstr>
      <vt:lpstr>Arial Nova Light</vt:lpstr>
      <vt:lpstr>Calibri</vt:lpstr>
      <vt:lpstr>Century Gothic</vt:lpstr>
      <vt:lpstr>Segoe UI</vt:lpstr>
      <vt:lpstr>Symbol</vt:lpstr>
      <vt:lpstr>Times New Roman</vt:lpstr>
      <vt:lpstr>Wingdings 2</vt:lpstr>
      <vt:lpstr>SlateVTI</vt:lpstr>
      <vt:lpstr>ZOMATO RESTAURANTS ANALYSIS</vt:lpstr>
      <vt:lpstr>INTRODUCTION</vt:lpstr>
      <vt:lpstr>INTRODUCTION (cont…)</vt:lpstr>
      <vt:lpstr>WORKFLOW OF ZOMATO</vt:lpstr>
      <vt:lpstr>  INSIGHTS OF PROJECT ANALYSIS   </vt:lpstr>
      <vt:lpstr>ANALYSIS</vt:lpstr>
      <vt:lpstr>ANALYSIS( Cont…)</vt:lpstr>
      <vt:lpstr>ANALYSIS( Cont…)</vt:lpstr>
      <vt:lpstr>ANALYSIS( Cont…)</vt:lpstr>
      <vt:lpstr>ANALYSIS( Cont…)</vt:lpstr>
      <vt:lpstr>ANALYSIS( Cont…)</vt:lpstr>
      <vt:lpstr>ANALYSIS( Cont…)</vt:lpstr>
      <vt:lpstr>ANALYSIS( Cont…)</vt:lpstr>
      <vt:lpstr>ANALYSIS( Cont…)</vt:lpstr>
      <vt:lpstr>ANALYSIS( Cont…)</vt:lpstr>
      <vt:lpstr>ANALYSIS( Cont…)</vt:lpstr>
      <vt:lpstr>ANALYSIS( Cont…)</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ZOMATO RESTAURANTS ANALYSIS</dc:title>
  <dc:creator>sunnysaiyyan@outlook.com</dc:creator>
  <cp:lastModifiedBy>sunnysaiyyan@outlook.com</cp:lastModifiedBy>
  <cp:revision>7</cp:revision>
  <dcterms:created xsi:type="dcterms:W3CDTF">2024-02-16T02:16:14Z</dcterms:created>
  <dcterms:modified xsi:type="dcterms:W3CDTF">2024-05-28T12:00:38Z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